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323" r:id="rId3"/>
    <p:sldId id="292" r:id="rId4"/>
    <p:sldId id="293" r:id="rId5"/>
    <p:sldId id="256" r:id="rId6"/>
    <p:sldId id="326" r:id="rId7"/>
    <p:sldId id="329" r:id="rId8"/>
    <p:sldId id="331" r:id="rId9"/>
    <p:sldId id="332" r:id="rId10"/>
    <p:sldId id="333" r:id="rId11"/>
    <p:sldId id="328" r:id="rId12"/>
    <p:sldId id="330" r:id="rId13"/>
    <p:sldId id="33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AW5IZc4BgFLAjJI7Scpng==" hashData="FEnMY+VS2GxqW8eI+UlZ0SPF4edKsix3iURxeYiZpchS+RGAMvLS1ZtdFpWTmpuuuBBBb/kVvCLfvbVMdX+0AA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F6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71717-C37A-447F-B7F3-27C7065CDAEB}" v="732" dt="2024-10-28T21:00:36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지호" userId="66e57b8b-4154-47c3-bbc8-b488b9073746" providerId="ADAL" clId="{863EFF67-5241-4B9C-A8CC-20730EA25C95}"/>
    <pc:docChg chg="modSld">
      <pc:chgData name="강지호" userId="66e57b8b-4154-47c3-bbc8-b488b9073746" providerId="ADAL" clId="{863EFF67-5241-4B9C-A8CC-20730EA25C95}" dt="2024-10-30T09:59:23.332" v="173"/>
      <pc:docMkLst>
        <pc:docMk/>
      </pc:docMkLst>
      <pc:sldChg chg="modSp mod">
        <pc:chgData name="강지호" userId="66e57b8b-4154-47c3-bbc8-b488b9073746" providerId="ADAL" clId="{863EFF67-5241-4B9C-A8CC-20730EA25C95}" dt="2024-10-30T09:56:36.564" v="54" actId="20577"/>
        <pc:sldMkLst>
          <pc:docMk/>
          <pc:sldMk cId="3310300882" sldId="326"/>
        </pc:sldMkLst>
        <pc:spChg chg="mod">
          <ac:chgData name="강지호" userId="66e57b8b-4154-47c3-bbc8-b488b9073746" providerId="ADAL" clId="{863EFF67-5241-4B9C-A8CC-20730EA25C95}" dt="2024-10-30T09:56:36.564" v="54" actId="20577"/>
          <ac:spMkLst>
            <pc:docMk/>
            <pc:sldMk cId="3310300882" sldId="326"/>
            <ac:spMk id="14" creationId="{3FC3EBFD-C661-CECC-E391-847AE3A15C1C}"/>
          </ac:spMkLst>
        </pc:spChg>
      </pc:sldChg>
      <pc:sldChg chg="modSp mod">
        <pc:chgData name="강지호" userId="66e57b8b-4154-47c3-bbc8-b488b9073746" providerId="ADAL" clId="{863EFF67-5241-4B9C-A8CC-20730EA25C95}" dt="2024-10-30T09:59:23.332" v="173"/>
        <pc:sldMkLst>
          <pc:docMk/>
          <pc:sldMk cId="3518196172" sldId="328"/>
        </pc:sldMkLst>
        <pc:spChg chg="mod">
          <ac:chgData name="강지호" userId="66e57b8b-4154-47c3-bbc8-b488b9073746" providerId="ADAL" clId="{863EFF67-5241-4B9C-A8CC-20730EA25C95}" dt="2024-10-30T09:59:23.332" v="173"/>
          <ac:spMkLst>
            <pc:docMk/>
            <pc:sldMk cId="3518196172" sldId="328"/>
            <ac:spMk id="9" creationId="{677DA78B-0C0E-6014-CF6F-0420F3A64E0D}"/>
          </ac:spMkLst>
        </pc:spChg>
        <pc:spChg chg="mod">
          <ac:chgData name="강지호" userId="66e57b8b-4154-47c3-bbc8-b488b9073746" providerId="ADAL" clId="{863EFF67-5241-4B9C-A8CC-20730EA25C95}" dt="2024-10-30T09:53:19.134" v="48" actId="20577"/>
          <ac:spMkLst>
            <pc:docMk/>
            <pc:sldMk cId="3518196172" sldId="328"/>
            <ac:spMk id="14" creationId="{3FC3EBFD-C661-CECC-E391-847AE3A15C1C}"/>
          </ac:spMkLst>
        </pc:spChg>
      </pc:sldChg>
      <pc:sldChg chg="modSp mod">
        <pc:chgData name="강지호" userId="66e57b8b-4154-47c3-bbc8-b488b9073746" providerId="ADAL" clId="{863EFF67-5241-4B9C-A8CC-20730EA25C95}" dt="2024-10-30T09:52:43.545" v="46" actId="1036"/>
        <pc:sldMkLst>
          <pc:docMk/>
          <pc:sldMk cId="1585104074" sldId="331"/>
        </pc:sldMkLst>
        <pc:spChg chg="mod">
          <ac:chgData name="강지호" userId="66e57b8b-4154-47c3-bbc8-b488b9073746" providerId="ADAL" clId="{863EFF67-5241-4B9C-A8CC-20730EA25C95}" dt="2024-10-30T09:52:06.594" v="7" actId="403"/>
          <ac:spMkLst>
            <pc:docMk/>
            <pc:sldMk cId="1585104074" sldId="331"/>
            <ac:spMk id="14" creationId="{7FCC377A-76A2-44DD-35C1-7BFF3D8F2D03}"/>
          </ac:spMkLst>
        </pc:spChg>
        <pc:picChg chg="mod">
          <ac:chgData name="강지호" userId="66e57b8b-4154-47c3-bbc8-b488b9073746" providerId="ADAL" clId="{863EFF67-5241-4B9C-A8CC-20730EA25C95}" dt="2024-10-30T09:52:43.545" v="46" actId="1036"/>
          <ac:picMkLst>
            <pc:docMk/>
            <pc:sldMk cId="1585104074" sldId="331"/>
            <ac:picMk id="3" creationId="{A57491B4-5895-8D9F-B6F3-0BE64D99EB5C}"/>
          </ac:picMkLst>
        </pc:picChg>
        <pc:picChg chg="mod">
          <ac:chgData name="강지호" userId="66e57b8b-4154-47c3-bbc8-b488b9073746" providerId="ADAL" clId="{863EFF67-5241-4B9C-A8CC-20730EA25C95}" dt="2024-10-30T09:52:38.210" v="44" actId="1035"/>
          <ac:picMkLst>
            <pc:docMk/>
            <pc:sldMk cId="1585104074" sldId="331"/>
            <ac:picMk id="10" creationId="{ED88D93B-FB02-E619-F2C0-477A3F06471B}"/>
          </ac:picMkLst>
        </pc:picChg>
      </pc:sldChg>
      <pc:sldChg chg="modSp mod">
        <pc:chgData name="강지호" userId="66e57b8b-4154-47c3-bbc8-b488b9073746" providerId="ADAL" clId="{863EFF67-5241-4B9C-A8CC-20730EA25C95}" dt="2024-10-30T09:52:20.271" v="9" actId="20577"/>
        <pc:sldMkLst>
          <pc:docMk/>
          <pc:sldMk cId="3006886899" sldId="332"/>
        </pc:sldMkLst>
        <pc:spChg chg="mod">
          <ac:chgData name="강지호" userId="66e57b8b-4154-47c3-bbc8-b488b9073746" providerId="ADAL" clId="{863EFF67-5241-4B9C-A8CC-20730EA25C95}" dt="2024-10-30T09:52:20.271" v="9" actId="20577"/>
          <ac:spMkLst>
            <pc:docMk/>
            <pc:sldMk cId="3006886899" sldId="332"/>
            <ac:spMk id="3" creationId="{934D9835-9B9C-9B65-F567-C2705DDBF2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B9718-CDA3-46B1-9E2E-B24C32380301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204-9E5F-4EF1-A210-E55FAA974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6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73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9703-8DA8-2347-E664-4B26E012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6AC533-CE65-7FC5-BE34-C38C9F325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3E9386-88B0-4850-6ECD-B79A7EC8A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800F3-4647-FBDD-D967-2CF80B518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9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2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4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FAE93-858F-235D-B4BF-CD32DF95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FF3B2B-DC98-9111-4A69-D32B79541E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F6B53-A1BE-6448-3C9D-1C80D433B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E6572-03C3-C38B-4A25-AC3818446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7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445B2-428C-D3E6-B89A-DE872713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3A1C65-E8D4-CCB3-0BD6-1AB2D744F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C8F81B-2656-12F4-3737-591BCBBEB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DABCD-2488-DA0C-B411-C34A07099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9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4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75227-B677-9516-2CBA-02BDBED80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CF9B18-D880-FFA4-CC21-9F2ADC04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B5E5C-E640-7BC4-7F4F-9C7EEE19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50C3A-4D57-CB01-B869-F013367D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DE93-34F2-C9D1-D8BD-3C4F9F20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5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CEF36-DBB1-2BB5-DB0F-BA847845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70008-BD44-4039-6138-168FEF750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35A53-5B31-FAF6-2CE3-0E10722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73EF7-FAAE-7461-1267-2B221B8B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70E1-C216-FCD7-43B3-628374B7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5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554C7-66A0-3AFC-83C4-C228969BE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091C8-2E5B-E0B2-5535-48FE3DDF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0390C-ADD1-BC04-7D89-B03D3CEC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0079D-F4E5-3C5C-4828-B4BEF2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6D470-5D70-AA25-D849-2E333589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4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7A36-3C8E-C5E6-7289-4C4EB5A4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29A6-C9BD-22ED-00EE-F626A0C8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2F3B9-917B-0EBF-2DDB-D57556D7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3E9F8-91C3-4DEC-7A49-67783079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6A97D-88C4-7D49-E8B0-EBDE2832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8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4B83A-E6C1-0750-015E-A6946044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A69014-2AFD-4D92-7056-6F49E8F1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73ACD-2B29-C2E8-B4D8-41F0AA5A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F6676-91AA-7BAC-C1BA-E53AD64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3723-72A8-45EF-1471-D1D72426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9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52C39-0BA7-35F7-6373-4B4C017B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DBCF3-68C9-B8D8-B257-E9B30E7EC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485B3-A371-B6F9-874D-3445BF0EC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3688D-0124-5D5F-0F19-8C55D483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0F45-5436-6D29-1BE9-0899E568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88EB9-6B35-4FCF-BD94-7E89F1C9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8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2337E-DD98-5099-5FBA-3A7BC70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8ED2B-52EF-4789-8D1F-FC422C51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B8D2E2-6DC9-BF56-2F76-1848534B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60D30A-805E-0EE4-73DB-19EF97EA4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4438-78C0-BECF-C67D-1556ADF2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6C0504-8EA5-0724-62EA-277A3813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20510-7C86-D989-D186-9AD4F8D1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69E758-99B4-FB89-5843-7652431F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CCC0C-CEA8-7D37-8D34-710923BB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C1D6B-281D-AE8F-570E-707D44F2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703B0-FC68-45AD-E793-8142F230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8A831-CBCF-9A64-616F-DF788967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0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85D90-43EC-A831-F28A-5C483E8F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72705C-46B7-D308-9F87-E9040F92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044E0-AB51-6438-A59D-3F2538A3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7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81612-780B-0465-35F8-7C3375DC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0231A-43D9-5759-36E2-AB4B5B4B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223C3-A5E9-CEB1-2281-87ED8BBFF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6BD0-749B-99BD-A7B1-B3CDFF41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7962C-C6AE-5CB1-FD85-8C17490A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90AB8-D836-9250-FEC4-0FB88494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2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BCB0-14E7-5553-5A5C-DD18BAF0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9FD531-20E2-1D75-E85C-99483F594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31DDF-E754-896E-0A17-8CCCEB4B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EB1C0-E715-E901-D0C4-141AF2EA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E63A8-12A3-CD76-EBDD-6CB184BA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ECD8D-2869-8F83-E81D-182656FD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2423CA-1CC9-4C32-C148-8506777E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241B0-554A-B492-C8E7-0C086F1F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F55F0-B347-C3E9-B04D-F41102DF5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47769-5E76-44FF-B4D1-A9B6BA8689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C9986-F049-DBEB-CB7C-A2DE86401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C8FA8-564C-E6EA-9025-A05A67CF6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655198-BA31-8C02-3A0D-C0435B1EBA33}"/>
              </a:ext>
            </a:extLst>
          </p:cNvPr>
          <p:cNvSpPr/>
          <p:nvPr/>
        </p:nvSpPr>
        <p:spPr>
          <a:xfrm>
            <a:off x="0" y="1221500"/>
            <a:ext cx="670560" cy="2380360"/>
          </a:xfrm>
          <a:prstGeom prst="rect">
            <a:avLst/>
          </a:prstGeom>
          <a:solidFill>
            <a:srgbClr val="3F6C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BD2994-C61E-61E5-73A0-F4F0885BAE84}"/>
              </a:ext>
            </a:extLst>
          </p:cNvPr>
          <p:cNvCxnSpPr/>
          <p:nvPr/>
        </p:nvCxnSpPr>
        <p:spPr>
          <a:xfrm>
            <a:off x="1135541" y="1300480"/>
            <a:ext cx="8556809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강원대학교 KANGWON NATIONAL UNIVERSITY">
            <a:extLst>
              <a:ext uri="{FF2B5EF4-FFF2-40B4-BE49-F238E27FC236}">
                <a16:creationId xmlns:a16="http://schemas.microsoft.com/office/drawing/2014/main" id="{9DC30D87-5F1A-4E66-4546-E297907A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15" y="567140"/>
            <a:ext cx="1121878" cy="3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NU 컬러이미지">
            <a:extLst>
              <a:ext uri="{FF2B5EF4-FFF2-40B4-BE49-F238E27FC236}">
                <a16:creationId xmlns:a16="http://schemas.microsoft.com/office/drawing/2014/main" id="{3DF763C4-3F19-448F-200C-07BEB27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32" y="402150"/>
            <a:ext cx="1222662" cy="4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부제목 4">
            <a:extLst>
              <a:ext uri="{FF2B5EF4-FFF2-40B4-BE49-F238E27FC236}">
                <a16:creationId xmlns:a16="http://schemas.microsoft.com/office/drawing/2014/main" id="{1D32DE09-E3DF-76CF-8823-4F9BFF67D52D}"/>
              </a:ext>
            </a:extLst>
          </p:cNvPr>
          <p:cNvSpPr txBox="1">
            <a:spLocks/>
          </p:cNvSpPr>
          <p:nvPr/>
        </p:nvSpPr>
        <p:spPr>
          <a:xfrm>
            <a:off x="1135542" y="2353004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rgbClr val="3F6C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</a:t>
            </a:r>
            <a:r>
              <a:rPr lang="ko-KR" altLang="en-US" sz="3200" b="1">
                <a:solidFill>
                  <a:srgbClr val="3F6CB2"/>
                </a:solidFill>
              </a:rPr>
              <a:t>주차 </a:t>
            </a:r>
            <a:r>
              <a:rPr lang="ko-KR" altLang="en-US" sz="3200" b="1" dirty="0">
                <a:solidFill>
                  <a:srgbClr val="3F6CB2"/>
                </a:solidFill>
              </a:rPr>
              <a:t>실습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3C6BC0D3-8D73-3E6A-57F6-85B35A8AB742}"/>
              </a:ext>
            </a:extLst>
          </p:cNvPr>
          <p:cNvSpPr txBox="1">
            <a:spLocks/>
          </p:cNvSpPr>
          <p:nvPr/>
        </p:nvSpPr>
        <p:spPr>
          <a:xfrm>
            <a:off x="1135541" y="1469868"/>
            <a:ext cx="8406039" cy="1026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1" kern="1200">
                <a:solidFill>
                  <a:schemeClr val="bg1"/>
                </a:solidFill>
                <a:latin typeface="+mj-lt"/>
                <a:ea typeface="+mj-ea"/>
                <a:cs typeface="Verdana" panose="020B0604030504040204" pitchFamily="34" charset="0"/>
              </a:defRPr>
            </a:lvl1pPr>
          </a:lstStyle>
          <a:p>
            <a:pPr algn="l"/>
            <a:r>
              <a:rPr lang="ko-KR" altLang="en-US" i="0" dirty="0">
                <a:solidFill>
                  <a:srgbClr val="3F6CB2"/>
                </a:solidFill>
                <a:latin typeface="Verdana" panose="020B0604030504040204" pitchFamily="34" charset="0"/>
              </a:rPr>
              <a:t>자바</a:t>
            </a:r>
            <a:r>
              <a:rPr lang="ko-KR" altLang="en-US" i="0" dirty="0">
                <a:solidFill>
                  <a:srgbClr val="3F6CB2"/>
                </a:solidFill>
              </a:rPr>
              <a:t>프로그래밍</a:t>
            </a:r>
            <a:r>
              <a:rPr lang="en-US" altLang="ko-KR" i="0" dirty="0">
                <a:solidFill>
                  <a:srgbClr val="3F6CB2"/>
                </a:solidFill>
              </a:rPr>
              <a:t>2</a:t>
            </a:r>
            <a:endParaRPr lang="ko-KR" altLang="en-US" i="0" dirty="0">
              <a:solidFill>
                <a:srgbClr val="3F6CB2"/>
              </a:solidFill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8D76E7F-0DD0-9FC7-037D-188BDB0406DD}"/>
              </a:ext>
            </a:extLst>
          </p:cNvPr>
          <p:cNvSpPr txBox="1">
            <a:spLocks/>
          </p:cNvSpPr>
          <p:nvPr/>
        </p:nvSpPr>
        <p:spPr>
          <a:xfrm>
            <a:off x="1135541" y="3071815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이벤트 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C513A-F2C8-CE33-E778-33B3264DA578}"/>
              </a:ext>
            </a:extLst>
          </p:cNvPr>
          <p:cNvSpPr txBox="1"/>
          <p:nvPr/>
        </p:nvSpPr>
        <p:spPr>
          <a:xfrm>
            <a:off x="7112765" y="5937120"/>
            <a:ext cx="480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2024-2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학기 자바프로그래밍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분반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TA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강지호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9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10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(50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6557639" y="2979301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2699B-7058-8AB0-38C4-EDC5A10A4152}"/>
              </a:ext>
            </a:extLst>
          </p:cNvPr>
          <p:cNvSpPr txBox="1"/>
          <p:nvPr/>
        </p:nvSpPr>
        <p:spPr>
          <a:xfrm>
            <a:off x="1059736" y="5980613"/>
            <a:ext cx="8552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TypingGame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생성자 내에 </a:t>
            </a:r>
            <a:r>
              <a:rPr kumimoji="1" lang="en-US" altLang="ko-KR" sz="1600" dirty="0" err="1">
                <a:solidFill>
                  <a:schemeClr val="bg1">
                    <a:lumMod val="50000"/>
                  </a:schemeClr>
                </a:solidFill>
              </a:rPr>
              <a:t>startGame</a:t>
            </a:r>
            <a:r>
              <a:rPr kumimoji="1" lang="en-US" altLang="ko-KR" sz="1600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</a:rPr>
              <a:t>메소드 호출하면 타자 게임 작동</a:t>
            </a:r>
            <a:endParaRPr kumimoji="1" lang="ko-Kore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C1B023-C20A-D0A9-BBD3-E94C418A3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18" y="1299163"/>
            <a:ext cx="5258544" cy="45006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E34B95-5A65-71E8-0560-6B29EF0F6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62" y="1322557"/>
            <a:ext cx="2288381" cy="8840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32CD84D3-88F8-4EB2-E3CF-31ED639A9577}"/>
              </a:ext>
            </a:extLst>
          </p:cNvPr>
          <p:cNvGrpSpPr/>
          <p:nvPr/>
        </p:nvGrpSpPr>
        <p:grpSpPr>
          <a:xfrm>
            <a:off x="6557639" y="3374447"/>
            <a:ext cx="4843989" cy="2425411"/>
            <a:chOff x="6988195" y="2875905"/>
            <a:chExt cx="4843989" cy="2425411"/>
          </a:xfrm>
        </p:grpSpPr>
        <p:pic>
          <p:nvPicPr>
            <p:cNvPr id="22" name="타자 게임 2024-10-29 05-18-27">
              <a:hlinkClick r:id="" action="ppaction://media"/>
              <a:extLst>
                <a:ext uri="{FF2B5EF4-FFF2-40B4-BE49-F238E27FC236}">
                  <a16:creationId xmlns:a16="http://schemas.microsoft.com/office/drawing/2014/main" id="{0D8B98CB-2720-4324-E5BD-4720FD68565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6994251" y="3285511"/>
              <a:ext cx="4837933" cy="201580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F3D86D4-A3CE-4290-951F-70F2297D0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8195" y="2875905"/>
              <a:ext cx="4837933" cy="406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08738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11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>
                <a:solidFill>
                  <a:schemeClr val="tx1"/>
                </a:solidFill>
                <a:latin typeface="+mj-lt"/>
              </a:rPr>
              <a:t>3 </a:t>
            </a:r>
            <a:r>
              <a:rPr lang="en-US" altLang="ko-KR" sz="3200" b="1">
                <a:solidFill>
                  <a:schemeClr val="bg2">
                    <a:lumMod val="50000"/>
                  </a:schemeClr>
                </a:solidFill>
                <a:latin typeface="+mj-lt"/>
              </a:rPr>
              <a:t>(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</a:t>
            </a:r>
            <a:r>
              <a:rPr lang="en-US" altLang="ko-KR" sz="3200" b="1">
                <a:solidFill>
                  <a:schemeClr val="bg2">
                    <a:lumMod val="50000"/>
                  </a:schemeClr>
                </a:solidFill>
                <a:latin typeface="+mj-lt"/>
              </a:rPr>
              <a:t>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사진첩을 </a:t>
            </a:r>
            <a:r>
              <a:rPr lang="en-US" altLang="ko-KR" sz="2000" b="1" dirty="0" err="1">
                <a:solidFill>
                  <a:srgbClr val="FF0000"/>
                </a:solidFill>
              </a:rPr>
              <a:t>PhotoAlbum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/>
              <a:t>화면 더블 클릭 시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변경</a:t>
            </a:r>
            <a:br>
              <a:rPr lang="en-US" altLang="ko-KR" sz="1600" dirty="0"/>
            </a:br>
            <a:r>
              <a:rPr lang="en-US" altLang="ko-KR" sz="1600" dirty="0"/>
              <a:t>- 4</a:t>
            </a:r>
            <a:r>
              <a:rPr lang="ko-KR" altLang="en-US" sz="1600" dirty="0"/>
              <a:t>개의 이미지를 생성하여 더블 클릭 시</a:t>
            </a:r>
            <a:r>
              <a:rPr lang="en-US" altLang="ko-KR" sz="1600" dirty="0"/>
              <a:t>,</a:t>
            </a:r>
            <a:r>
              <a:rPr lang="ko-KR" altLang="en-US" sz="1600" dirty="0"/>
              <a:t> 순서대로 돌아가면서 표시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>
                <a:solidFill>
                  <a:srgbClr val="FF0000"/>
                </a:solidFill>
              </a:rPr>
              <a:t>어댑터</a:t>
            </a:r>
            <a:r>
              <a:rPr lang="ko-KR" altLang="en-US" sz="1600" dirty="0"/>
              <a:t>를 사용하여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무명 클래스</a:t>
            </a:r>
            <a:r>
              <a:rPr lang="ko-KR" altLang="en-US" sz="1600" dirty="0"/>
              <a:t>의 객체를 마우스 이벤트 </a:t>
            </a:r>
            <a:r>
              <a:rPr lang="ko-KR" altLang="en-US" sz="1600" dirty="0" err="1"/>
              <a:t>리스너로</a:t>
            </a:r>
            <a:r>
              <a:rPr lang="ko-KR" altLang="en-US" sz="1600" dirty="0"/>
              <a:t> 등록하여 마우스 이벤트 구현</a:t>
            </a:r>
            <a:endParaRPr lang="en-US" altLang="ko-KR" sz="16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 err="1"/>
              <a:t>JFrame</a:t>
            </a:r>
            <a:r>
              <a:rPr lang="en-US" altLang="ko-KR" sz="1600" dirty="0"/>
              <a:t>(</a:t>
            </a:r>
            <a:r>
              <a:rPr lang="ko-KR" altLang="en-US" sz="1600" dirty="0"/>
              <a:t>프레임</a:t>
            </a:r>
            <a:r>
              <a:rPr lang="en-US" altLang="ko-KR" sz="1600" dirty="0"/>
              <a:t>) </a:t>
            </a:r>
            <a:r>
              <a:rPr lang="ko-KR" altLang="en-US" sz="1600" dirty="0"/>
              <a:t>사이즈는 </a:t>
            </a:r>
            <a:r>
              <a:rPr lang="en-US" altLang="ko-KR" sz="1600" dirty="0"/>
              <a:t>350, 350</a:t>
            </a:r>
            <a:r>
              <a:rPr lang="ko-KR" altLang="en-US" sz="1600" dirty="0"/>
              <a:t>으로</a:t>
            </a:r>
            <a:r>
              <a:rPr lang="en-US" altLang="ko-KR" sz="1600" dirty="0"/>
              <a:t>,</a:t>
            </a:r>
            <a:r>
              <a:rPr lang="ko-KR" altLang="en-US" sz="1600" dirty="0"/>
              <a:t> 타이틀은 </a:t>
            </a:r>
            <a:r>
              <a:rPr lang="en-US" altLang="ko-KR" sz="1600" dirty="0"/>
              <a:t>“</a:t>
            </a:r>
            <a:r>
              <a:rPr lang="ko-KR" altLang="en-US" sz="1600" dirty="0"/>
              <a:t>사진첩</a:t>
            </a:r>
            <a:r>
              <a:rPr lang="en-US" altLang="ko-KR" sz="1600" dirty="0"/>
              <a:t>”</a:t>
            </a:r>
            <a:r>
              <a:rPr lang="ko-KR" altLang="en-US" sz="1600" dirty="0"/>
              <a:t>으로 설정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닫기 버튼을 누르면 프로그램 종료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>
                <a:latin typeface="+mn-ea"/>
              </a:rPr>
              <a:t>JLabel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레이블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사용하여 공간 구성한 다음 이미지 삽입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setIcon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이미지 객체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메소드 사용</a:t>
            </a:r>
            <a:r>
              <a:rPr lang="en-US" altLang="ko-KR" sz="1600" dirty="0">
                <a:latin typeface="+mn-ea"/>
              </a:rPr>
              <a:t>)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/>
              <a:t>레이블을 프레임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)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DD0DA437-27B6-786B-E0B3-BC993BE37C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55247" y="3640948"/>
            <a:ext cx="5795670" cy="272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83A2387-661F-12E9-03FC-3102F6A8D4E1}"/>
              </a:ext>
            </a:extLst>
          </p:cNvPr>
          <p:cNvGrpSpPr/>
          <p:nvPr/>
        </p:nvGrpSpPr>
        <p:grpSpPr>
          <a:xfrm>
            <a:off x="1452324" y="4507412"/>
            <a:ext cx="4643676" cy="1937874"/>
            <a:chOff x="6419958" y="4130753"/>
            <a:chExt cx="5243041" cy="2203508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8EA8BA8B-287B-EB5A-3D98-342C7F534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609" y="4130753"/>
              <a:ext cx="3710248" cy="199681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F129B83F-4C9C-A930-84F9-14001092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609" y="4130753"/>
              <a:ext cx="3710248" cy="1996819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65F9E3B7-9C5D-3CEE-FBE0-5B75F14F3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958" y="4498406"/>
              <a:ext cx="3521054" cy="183585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5B10169A-B578-37C5-86FE-0B4DDE0C7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958" y="4498406"/>
              <a:ext cx="3521054" cy="1835855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D2CC90C-83A4-70F5-3A56-8D77A9D66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47626" y="4327632"/>
              <a:ext cx="652990" cy="86501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29 h 55"/>
                <a:gd name="T10" fmla="*/ 42 w 627"/>
                <a:gd name="T11" fmla="*/ 27 h 55"/>
                <a:gd name="T12" fmla="*/ 42 w 627"/>
                <a:gd name="T13" fmla="*/ 25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5 w 627"/>
                <a:gd name="T23" fmla="*/ 23 h 55"/>
                <a:gd name="T24" fmla="*/ 626 w 627"/>
                <a:gd name="T25" fmla="*/ 24 h 55"/>
                <a:gd name="T26" fmla="*/ 627 w 627"/>
                <a:gd name="T27" fmla="*/ 25 h 55"/>
                <a:gd name="T28" fmla="*/ 627 w 627"/>
                <a:gd name="T29" fmla="*/ 27 h 55"/>
                <a:gd name="T30" fmla="*/ 627 w 627"/>
                <a:gd name="T31" fmla="*/ 29 h 55"/>
                <a:gd name="T32" fmla="*/ 626 w 627"/>
                <a:gd name="T33" fmla="*/ 31 h 55"/>
                <a:gd name="T34" fmla="*/ 625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7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29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5" y="23"/>
                  </a:lnTo>
                  <a:lnTo>
                    <a:pt x="626" y="24"/>
                  </a:lnTo>
                  <a:lnTo>
                    <a:pt x="627" y="25"/>
                  </a:lnTo>
                  <a:lnTo>
                    <a:pt x="627" y="27"/>
                  </a:lnTo>
                  <a:lnTo>
                    <a:pt x="627" y="29"/>
                  </a:lnTo>
                  <a:lnTo>
                    <a:pt x="626" y="31"/>
                  </a:lnTo>
                  <a:lnTo>
                    <a:pt x="625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7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A66A44DA-4607-78DA-2A5F-90C65597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6227" y="4293032"/>
              <a:ext cx="496772" cy="245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프레임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4">
              <a:extLst>
                <a:ext uri="{FF2B5EF4-FFF2-40B4-BE49-F238E27FC236}">
                  <a16:creationId xmlns:a16="http://schemas.microsoft.com/office/drawing/2014/main" id="{0979BF29-4042-1D7F-DEF4-9BE81AA37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9837" y="5716826"/>
              <a:ext cx="403822" cy="243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레이블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37D1BDF-2B82-A824-DB19-A7F950D22A18}"/>
                </a:ext>
              </a:extLst>
            </p:cNvPr>
            <p:cNvSpPr>
              <a:spLocks noEditPoints="1"/>
            </p:cNvSpPr>
            <p:nvPr/>
          </p:nvSpPr>
          <p:spPr bwMode="auto">
            <a:xfrm rot="21370343">
              <a:off x="10006698" y="5770351"/>
              <a:ext cx="869611" cy="127391"/>
            </a:xfrm>
            <a:custGeom>
              <a:avLst/>
              <a:gdLst>
                <a:gd name="T0" fmla="*/ 829 w 835"/>
                <a:gd name="T1" fmla="*/ 81 h 81"/>
                <a:gd name="T2" fmla="*/ 46 w 835"/>
                <a:gd name="T3" fmla="*/ 31 h 81"/>
                <a:gd name="T4" fmla="*/ 44 w 835"/>
                <a:gd name="T5" fmla="*/ 31 h 81"/>
                <a:gd name="T6" fmla="*/ 43 w 835"/>
                <a:gd name="T7" fmla="*/ 30 h 81"/>
                <a:gd name="T8" fmla="*/ 42 w 835"/>
                <a:gd name="T9" fmla="*/ 28 h 81"/>
                <a:gd name="T10" fmla="*/ 42 w 835"/>
                <a:gd name="T11" fmla="*/ 27 h 81"/>
                <a:gd name="T12" fmla="*/ 42 w 835"/>
                <a:gd name="T13" fmla="*/ 25 h 81"/>
                <a:gd name="T14" fmla="*/ 43 w 835"/>
                <a:gd name="T15" fmla="*/ 24 h 81"/>
                <a:gd name="T16" fmla="*/ 45 w 835"/>
                <a:gd name="T17" fmla="*/ 22 h 81"/>
                <a:gd name="T18" fmla="*/ 46 w 835"/>
                <a:gd name="T19" fmla="*/ 22 h 81"/>
                <a:gd name="T20" fmla="*/ 831 w 835"/>
                <a:gd name="T21" fmla="*/ 71 h 81"/>
                <a:gd name="T22" fmla="*/ 832 w 835"/>
                <a:gd name="T23" fmla="*/ 72 h 81"/>
                <a:gd name="T24" fmla="*/ 834 w 835"/>
                <a:gd name="T25" fmla="*/ 73 h 81"/>
                <a:gd name="T26" fmla="*/ 834 w 835"/>
                <a:gd name="T27" fmla="*/ 74 h 81"/>
                <a:gd name="T28" fmla="*/ 835 w 835"/>
                <a:gd name="T29" fmla="*/ 76 h 81"/>
                <a:gd name="T30" fmla="*/ 834 w 835"/>
                <a:gd name="T31" fmla="*/ 77 h 81"/>
                <a:gd name="T32" fmla="*/ 833 w 835"/>
                <a:gd name="T33" fmla="*/ 78 h 81"/>
                <a:gd name="T34" fmla="*/ 832 w 835"/>
                <a:gd name="T35" fmla="*/ 80 h 81"/>
                <a:gd name="T36" fmla="*/ 829 w 835"/>
                <a:gd name="T37" fmla="*/ 81 h 81"/>
                <a:gd name="T38" fmla="*/ 829 w 835"/>
                <a:gd name="T39" fmla="*/ 81 h 81"/>
                <a:gd name="T40" fmla="*/ 54 w 835"/>
                <a:gd name="T41" fmla="*/ 55 h 81"/>
                <a:gd name="T42" fmla="*/ 0 w 835"/>
                <a:gd name="T43" fmla="*/ 25 h 81"/>
                <a:gd name="T44" fmla="*/ 57 w 835"/>
                <a:gd name="T45" fmla="*/ 0 h 81"/>
                <a:gd name="T46" fmla="*/ 54 w 835"/>
                <a:gd name="T47" fmla="*/ 5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5" h="81">
                  <a:moveTo>
                    <a:pt x="829" y="81"/>
                  </a:moveTo>
                  <a:lnTo>
                    <a:pt x="46" y="31"/>
                  </a:lnTo>
                  <a:lnTo>
                    <a:pt x="44" y="31"/>
                  </a:lnTo>
                  <a:lnTo>
                    <a:pt x="43" y="30"/>
                  </a:lnTo>
                  <a:lnTo>
                    <a:pt x="42" y="28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5" y="22"/>
                  </a:lnTo>
                  <a:lnTo>
                    <a:pt x="46" y="22"/>
                  </a:lnTo>
                  <a:lnTo>
                    <a:pt x="831" y="71"/>
                  </a:lnTo>
                  <a:lnTo>
                    <a:pt x="832" y="72"/>
                  </a:lnTo>
                  <a:lnTo>
                    <a:pt x="834" y="73"/>
                  </a:lnTo>
                  <a:lnTo>
                    <a:pt x="834" y="74"/>
                  </a:lnTo>
                  <a:lnTo>
                    <a:pt x="835" y="76"/>
                  </a:lnTo>
                  <a:lnTo>
                    <a:pt x="834" y="77"/>
                  </a:lnTo>
                  <a:lnTo>
                    <a:pt x="833" y="78"/>
                  </a:lnTo>
                  <a:lnTo>
                    <a:pt x="832" y="80"/>
                  </a:lnTo>
                  <a:lnTo>
                    <a:pt x="829" y="81"/>
                  </a:lnTo>
                  <a:lnTo>
                    <a:pt x="829" y="81"/>
                  </a:lnTo>
                  <a:close/>
                  <a:moveTo>
                    <a:pt x="54" y="55"/>
                  </a:moveTo>
                  <a:lnTo>
                    <a:pt x="0" y="25"/>
                  </a:lnTo>
                  <a:lnTo>
                    <a:pt x="57" y="0"/>
                  </a:lnTo>
                  <a:lnTo>
                    <a:pt x="54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8A0574-AADA-D5C2-2033-E6619A5EF64F}"/>
                </a:ext>
              </a:extLst>
            </p:cNvPr>
            <p:cNvSpPr txBox="1"/>
            <p:nvPr/>
          </p:nvSpPr>
          <p:spPr>
            <a:xfrm>
              <a:off x="7716492" y="5231667"/>
              <a:ext cx="1900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이미지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7DA78B-0C0E-6014-CF6F-0420F3A64E0D}"/>
              </a:ext>
            </a:extLst>
          </p:cNvPr>
          <p:cNvSpPr txBox="1"/>
          <p:nvPr/>
        </p:nvSpPr>
        <p:spPr>
          <a:xfrm>
            <a:off x="7309146" y="5742147"/>
            <a:ext cx="3872713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이미지 객체 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ImageIcon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(“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파일경로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주차 실습 때 사용한 이미지 그대로 사용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9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4088-6E9B-3FD8-C618-42AFBC1C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778C68-E840-A75C-FA1D-2357E1750515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C72-B884-A89F-5D6A-90E26D03BF5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5DB2D6-DB3E-4E22-5706-C8BA2871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804C9-07A4-FE94-F3D2-CBE383F5D399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6B0353-7ABB-7CEB-4D97-A926D48A027C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3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(20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609518-CB09-1B74-71EE-C7BA89E54E3F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6B107C46-BE55-888F-9FED-DC6B5382854B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9AA55BF-8AB5-AB21-F4F1-E5068ABCBFE5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9D05DCD-D40C-C8DC-1356-939186126FEB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사용할 이미지 프로젝트에 추가</a:t>
            </a:r>
            <a:br>
              <a:rPr lang="en-US" altLang="ko-KR" sz="2000" dirty="0"/>
            </a:br>
            <a:r>
              <a:rPr lang="ko-KR" altLang="en-US" sz="1800" dirty="0"/>
              <a:t>프로젝트 </a:t>
            </a:r>
            <a:r>
              <a:rPr lang="ko-KR" altLang="en-US" sz="1800" dirty="0" err="1"/>
              <a:t>우클릭</a:t>
            </a:r>
            <a:r>
              <a:rPr lang="ko-KR" altLang="en-US" sz="1800" dirty="0"/>
              <a:t> → </a:t>
            </a:r>
            <a:r>
              <a:rPr lang="en-US" altLang="ko-KR" sz="1800" dirty="0"/>
              <a:t>New </a:t>
            </a:r>
            <a:r>
              <a:rPr lang="ko-KR" altLang="en-US" sz="1800" dirty="0"/>
              <a:t>→ </a:t>
            </a:r>
            <a:r>
              <a:rPr lang="en-US" altLang="ko-KR" sz="1800" dirty="0"/>
              <a:t>Source Folder </a:t>
            </a:r>
            <a:r>
              <a:rPr lang="ko-KR" altLang="en-US" sz="1800" dirty="0"/>
              <a:t>→ 폴더명은 </a:t>
            </a:r>
            <a:r>
              <a:rPr lang="en-US" altLang="ko-KR" sz="1800" dirty="0" err="1"/>
              <a:t>imgs</a:t>
            </a:r>
            <a:br>
              <a:rPr lang="en-US" altLang="ko-KR" sz="1800" dirty="0"/>
            </a:br>
            <a:r>
              <a:rPr lang="ko-KR" altLang="en-US" sz="1800" dirty="0"/>
              <a:t>해당 폴더에 이미지 파일 추가</a:t>
            </a:r>
            <a:r>
              <a:rPr lang="en-US" altLang="ko-KR" sz="1800" dirty="0"/>
              <a:t>(img1.jpg, img2.jpg, img3.jpg, img4.jpg)</a:t>
            </a:r>
            <a:br>
              <a:rPr lang="en-US" altLang="ko-KR" sz="1800" dirty="0"/>
            </a:br>
            <a:r>
              <a:rPr lang="ko-KR" altLang="en-US" sz="1800" dirty="0"/>
              <a:t>파일 경로는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imgs</a:t>
            </a:r>
            <a:r>
              <a:rPr lang="en-US" altLang="ko-KR" sz="1800" dirty="0"/>
              <a:t>/img1.jpg”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5C2014-C4DB-2103-D10E-EB3E079E1D22}"/>
              </a:ext>
            </a:extLst>
          </p:cNvPr>
          <p:cNvGrpSpPr/>
          <p:nvPr/>
        </p:nvGrpSpPr>
        <p:grpSpPr>
          <a:xfrm>
            <a:off x="1162681" y="2858257"/>
            <a:ext cx="2821923" cy="3548599"/>
            <a:chOff x="3342702" y="0"/>
            <a:chExt cx="5506595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8BB950C-DC34-B007-F56A-88FE6C8F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7427"/>
            <a:stretch/>
          </p:blipFill>
          <p:spPr>
            <a:xfrm>
              <a:off x="3342702" y="0"/>
              <a:ext cx="3445657" cy="685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9702105-C038-6331-855E-E370E43F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644" b="47826"/>
            <a:stretch/>
          </p:blipFill>
          <p:spPr>
            <a:xfrm>
              <a:off x="6737199" y="0"/>
              <a:ext cx="2112098" cy="3578105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0B393263-043B-FDDD-BC9B-B004019E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69" y="1629657"/>
            <a:ext cx="771633" cy="2953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1B3E66-023A-DAA4-6602-6A4B88DA9C17}"/>
              </a:ext>
            </a:extLst>
          </p:cNvPr>
          <p:cNvSpPr txBox="1"/>
          <p:nvPr/>
        </p:nvSpPr>
        <p:spPr>
          <a:xfrm>
            <a:off x="3233706" y="5655478"/>
            <a:ext cx="885938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폴더에 파일 추가</a:t>
            </a:r>
            <a:b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imgs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 </a:t>
            </a:r>
            <a:r>
              <a:rPr kumimoji="1"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우클릭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 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File System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파일이 있는 폴더 선택 → 추가할 파일 모두 선택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8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2400" dirty="0"/>
              <a:t>- </a:t>
            </a:r>
            <a:r>
              <a:rPr lang="ko-KR" altLang="en-US" sz="2400" b="1" dirty="0"/>
              <a:t>클래스 명 </a:t>
            </a:r>
            <a:r>
              <a:rPr lang="en-US" altLang="ko-KR" sz="2400" b="1" dirty="0"/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PhotoAlbum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13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3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(20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1313942" y="2090112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B499FDE-C1CF-7E6E-DC92-55BA3BECF37F}"/>
              </a:ext>
            </a:extLst>
          </p:cNvPr>
          <p:cNvGrpSpPr/>
          <p:nvPr/>
        </p:nvGrpSpPr>
        <p:grpSpPr>
          <a:xfrm>
            <a:off x="1313942" y="2494539"/>
            <a:ext cx="3736736" cy="3808036"/>
            <a:chOff x="1403675" y="2533759"/>
            <a:chExt cx="3736736" cy="3808036"/>
          </a:xfrm>
        </p:grpSpPr>
        <p:pic>
          <p:nvPicPr>
            <p:cNvPr id="9" name="사진첩 2024-10-29 05-58-36">
              <a:hlinkClick r:id="" action="ppaction://media"/>
              <a:extLst>
                <a:ext uri="{FF2B5EF4-FFF2-40B4-BE49-F238E27FC236}">
                  <a16:creationId xmlns:a16="http://schemas.microsoft.com/office/drawing/2014/main" id="{5DDF3B76-401D-B736-1BFC-EB3A91C7932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403675" y="2861960"/>
              <a:ext cx="3736736" cy="347983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80E2DB1-2EDD-F671-7F27-6FB4F77F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40" t="10076" r="281" b="1028"/>
            <a:stretch/>
          </p:blipFill>
          <p:spPr>
            <a:xfrm>
              <a:off x="1403675" y="2533759"/>
              <a:ext cx="3736736" cy="32371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5044C71-8D01-25E1-E2CE-D0BECF9E9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787" y="1513984"/>
            <a:ext cx="1600423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290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143416"/>
            <a:ext cx="10930916" cy="52210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점수 </a:t>
            </a:r>
            <a:r>
              <a:rPr lang="en-US" altLang="ko-KR" sz="2400" dirty="0"/>
              <a:t>: 100</a:t>
            </a:r>
            <a:r>
              <a:rPr lang="ko-KR" altLang="en-US" sz="2400" dirty="0"/>
              <a:t>점 만점 기준</a:t>
            </a:r>
            <a:r>
              <a:rPr lang="en-US" altLang="ko-KR" sz="2400" dirty="0"/>
              <a:t>(</a:t>
            </a:r>
            <a:r>
              <a:rPr lang="ko-KR" altLang="en-US" sz="2400" dirty="0"/>
              <a:t>문제 별 난이도에 따라 점수 부여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채점 기준 </a:t>
            </a:r>
            <a:r>
              <a:rPr lang="en-US" altLang="ko-KR" sz="2400" dirty="0"/>
              <a:t>: </a:t>
            </a:r>
            <a:r>
              <a:rPr lang="ko-KR" altLang="en-US" sz="2400" dirty="0"/>
              <a:t>완성도</a:t>
            </a:r>
            <a:r>
              <a:rPr lang="en-US" altLang="ko-KR" sz="2400" dirty="0"/>
              <a:t>, </a:t>
            </a:r>
            <a:r>
              <a:rPr lang="ko-KR" altLang="en-US" sz="2400" dirty="0"/>
              <a:t>작동 유무</a:t>
            </a:r>
            <a:r>
              <a:rPr lang="en-US" altLang="ko-KR" sz="2400" dirty="0"/>
              <a:t>, </a:t>
            </a:r>
            <a:r>
              <a:rPr lang="ko-KR" altLang="en-US" sz="2400" dirty="0"/>
              <a:t>일부 오류 등에 따라 감점</a:t>
            </a:r>
            <a:br>
              <a:rPr lang="en-US" altLang="ko-KR" sz="2400" dirty="0"/>
            </a:br>
            <a:r>
              <a:rPr lang="en-US" altLang="ko-KR" sz="2200" dirty="0"/>
              <a:t>- </a:t>
            </a:r>
            <a:r>
              <a:rPr lang="ko-KR" altLang="en-US" sz="2200" dirty="0"/>
              <a:t>프로그램이 동작하지 않거나</a:t>
            </a:r>
            <a:r>
              <a:rPr lang="en-US" altLang="ko-KR" sz="2200" dirty="0"/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코드 공유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</a:rPr>
              <a:t>ChatGpt</a:t>
            </a:r>
            <a:r>
              <a:rPr lang="en-US" altLang="ko-KR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rgbClr val="FF0000"/>
                </a:solidFill>
              </a:rPr>
              <a:t>사용 등의 부정행위</a:t>
            </a:r>
            <a:r>
              <a:rPr lang="ko-KR" altLang="en-US" sz="2200" dirty="0"/>
              <a:t> 적발 시 </a:t>
            </a:r>
            <a:r>
              <a:rPr lang="en-US" altLang="ko-KR" sz="2200" dirty="0"/>
              <a:t>0</a:t>
            </a:r>
            <a:r>
              <a:rPr lang="ko-KR" altLang="en-US" sz="2200" dirty="0"/>
              <a:t>점</a:t>
            </a:r>
            <a:br>
              <a:rPr lang="en-US" altLang="ko-KR" sz="2200" dirty="0"/>
            </a:br>
            <a:r>
              <a:rPr lang="en-US" altLang="ko-KR" sz="2200" dirty="0"/>
              <a:t>-</a:t>
            </a:r>
            <a:r>
              <a:rPr lang="ko-KR" altLang="en-US" sz="2200" dirty="0"/>
              <a:t> 소스 코드에 허점</a:t>
            </a:r>
            <a:r>
              <a:rPr lang="en-US" altLang="ko-KR" sz="2200" dirty="0"/>
              <a:t>, </a:t>
            </a:r>
            <a:r>
              <a:rPr lang="ko-KR" altLang="en-US" sz="2200" dirty="0"/>
              <a:t>잘못된 들여쓰기</a:t>
            </a:r>
            <a:r>
              <a:rPr lang="en-US" altLang="ko-KR" sz="2200" dirty="0"/>
              <a:t>,</a:t>
            </a:r>
            <a:r>
              <a:rPr lang="ko-KR" altLang="en-US" sz="2200" dirty="0"/>
              <a:t> 일부 입출력 오작동 시 정도에 따라 감점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제출 기한 </a:t>
            </a:r>
            <a:r>
              <a:rPr lang="en-US" altLang="ko-KR" sz="2400" dirty="0"/>
              <a:t>: </a:t>
            </a:r>
            <a:r>
              <a:rPr lang="ko-KR" altLang="en-US" sz="2400" dirty="0"/>
              <a:t>실습 당일 </a:t>
            </a:r>
            <a:r>
              <a:rPr lang="en-US" altLang="ko-KR" sz="2400" dirty="0"/>
              <a:t>23</a:t>
            </a:r>
            <a:r>
              <a:rPr lang="ko-KR" altLang="en-US" sz="2400" dirty="0"/>
              <a:t>시 </a:t>
            </a:r>
            <a:r>
              <a:rPr lang="en-US" altLang="ko-KR" sz="2400" dirty="0"/>
              <a:t>59</a:t>
            </a:r>
            <a:r>
              <a:rPr lang="ko-KR" altLang="en-US" sz="2400" dirty="0"/>
              <a:t>분까지</a:t>
            </a:r>
            <a:r>
              <a:rPr lang="en-US" altLang="ko-KR" sz="2400" dirty="0"/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이후 제출 불가능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실습 시간</a:t>
            </a:r>
            <a:r>
              <a:rPr lang="en-US" altLang="ko-KR" sz="2400" dirty="0"/>
              <a:t>(14:00-15:50) </a:t>
            </a:r>
            <a:r>
              <a:rPr lang="ko-KR" altLang="en-US" sz="2400" dirty="0"/>
              <a:t>내 제출 시 감점</a:t>
            </a:r>
            <a:r>
              <a:rPr lang="en-US" altLang="ko-KR" sz="2400" dirty="0"/>
              <a:t>X</a:t>
            </a:r>
            <a:br>
              <a:rPr lang="en-US" altLang="ko-KR" sz="2400" dirty="0"/>
            </a:br>
            <a:r>
              <a:rPr lang="en-US" altLang="ko-KR" sz="2400" dirty="0"/>
              <a:t>- 18:00</a:t>
            </a:r>
            <a:r>
              <a:rPr lang="ko-KR" altLang="en-US" sz="2400" dirty="0"/>
              <a:t> 까지 제출 시 채점 점수의 </a:t>
            </a:r>
            <a:r>
              <a:rPr lang="en-US" altLang="ko-KR" sz="2400" dirty="0"/>
              <a:t>5%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- 20:00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10%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- 23:59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20% </a:t>
            </a:r>
            <a:r>
              <a:rPr lang="ko-KR" altLang="en-US" sz="2400" dirty="0"/>
              <a:t>감점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평가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472706" cy="478495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압축 파일명</a:t>
            </a:r>
            <a:r>
              <a:rPr lang="en-US" altLang="ko-KR" sz="2400" dirty="0"/>
              <a:t> : </a:t>
            </a:r>
            <a:r>
              <a:rPr lang="en-US" altLang="ko-KR" sz="2400" dirty="0">
                <a:solidFill>
                  <a:srgbClr val="0070C0"/>
                </a:solidFill>
              </a:rPr>
              <a:t>n</a:t>
            </a:r>
            <a:r>
              <a:rPr lang="ko-KR" altLang="en-US" sz="2400" dirty="0">
                <a:solidFill>
                  <a:srgbClr val="0070C0"/>
                </a:solidFill>
              </a:rPr>
              <a:t>주차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학번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이름</a:t>
            </a:r>
            <a:r>
              <a:rPr lang="en-US" altLang="ko-KR" sz="2400" dirty="0">
                <a:solidFill>
                  <a:srgbClr val="0070C0"/>
                </a:solidFill>
              </a:rPr>
              <a:t>.zip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소스 파일 </a:t>
            </a:r>
            <a:r>
              <a:rPr lang="en-US" altLang="ko-KR" sz="2400" dirty="0"/>
              <a:t>: Eclipse</a:t>
            </a:r>
            <a:r>
              <a:rPr lang="ko-KR" altLang="en-US" sz="2400" dirty="0"/>
              <a:t>에서 </a:t>
            </a:r>
            <a:r>
              <a:rPr lang="en-US" altLang="ko-KR" sz="2400" dirty="0"/>
              <a:t>Export</a:t>
            </a:r>
            <a:r>
              <a:rPr lang="ko-KR" altLang="en-US" sz="2400" dirty="0"/>
              <a:t>한 </a:t>
            </a:r>
            <a:r>
              <a:rPr lang="en-US" altLang="ko-KR" sz="2400" dirty="0"/>
              <a:t>zip </a:t>
            </a:r>
            <a:r>
              <a:rPr lang="ko-KR" altLang="en-US" sz="2400" dirty="0"/>
              <a:t>파일 내 소스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(.java)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보고서 </a:t>
            </a:r>
            <a:r>
              <a:rPr lang="en-US" altLang="ko-KR" sz="2400" dirty="0"/>
              <a:t>: </a:t>
            </a:r>
            <a:r>
              <a:rPr lang="ko-KR" altLang="en-US" sz="2400" dirty="0"/>
              <a:t>각 문제별 문제 번호 및 소스 코드 실행 결과 화면 캡처한 </a:t>
            </a:r>
            <a:r>
              <a:rPr lang="en-US" altLang="ko-KR" sz="2400" b="1" dirty="0"/>
              <a:t>pdf </a:t>
            </a:r>
            <a:r>
              <a:rPr lang="ko-KR" altLang="en-US" sz="2400" b="1" dirty="0"/>
              <a:t>파일</a:t>
            </a:r>
            <a:r>
              <a:rPr lang="en-US" altLang="ko-KR" sz="2400" b="1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>
                <a:solidFill>
                  <a:srgbClr val="FF0000"/>
                </a:solidFill>
              </a:rPr>
              <a:t>부재 시 감점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 소스 파일과 보고서를 압축하여 주차별로 위 압축 파일명과 같이 </a:t>
            </a:r>
            <a:r>
              <a:rPr lang="en-US" altLang="ko-KR" sz="2400" dirty="0"/>
              <a:t>e-</a:t>
            </a:r>
            <a:r>
              <a:rPr lang="ko-KR" altLang="en-US" sz="2400" dirty="0" err="1"/>
              <a:t>루리에</a:t>
            </a:r>
            <a:r>
              <a:rPr lang="ko-KR" altLang="en-US" sz="2400" dirty="0"/>
              <a:t>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접속 오류 등 특별한 사유로 인해 제출하지 못하는 경우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en-US" altLang="ko-KR" sz="2400" dirty="0">
                <a:hlinkClick r:id="rId3"/>
              </a:rPr>
              <a:t>rkdwlgh01@naver.com</a:t>
            </a:r>
            <a:r>
              <a:rPr lang="en-US" altLang="ko-KR" sz="2400" dirty="0"/>
              <a:t> </a:t>
            </a:r>
            <a:r>
              <a:rPr lang="ko-KR" altLang="en-US" sz="2400" dirty="0"/>
              <a:t>해당 </a:t>
            </a:r>
            <a:r>
              <a:rPr lang="en-US" altLang="ko-KR" sz="2400" dirty="0"/>
              <a:t>e-mail</a:t>
            </a:r>
            <a:r>
              <a:rPr lang="ko-KR" altLang="en-US" sz="2400" dirty="0"/>
              <a:t>을 통해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3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제출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</a:t>
            </a:r>
            <a:r>
              <a:rPr lang="en-US" altLang="ko-KR" sz="2400" dirty="0"/>
              <a:t>Q&amp;A </a:t>
            </a:r>
            <a:r>
              <a:rPr lang="ko-KR" altLang="en-US" sz="2400" dirty="0"/>
              <a:t>게시판 활용 </a:t>
            </a:r>
            <a:r>
              <a:rPr lang="en-US" altLang="ko-KR" sz="2400" dirty="0"/>
              <a:t>(</a:t>
            </a:r>
            <a:r>
              <a:rPr lang="ko-KR" altLang="en-US" sz="2400" dirty="0"/>
              <a:t>작성 후 </a:t>
            </a:r>
            <a:r>
              <a:rPr lang="en-US" altLang="ko-KR" sz="2400" dirty="0"/>
              <a:t>e-</a:t>
            </a:r>
            <a:r>
              <a:rPr lang="ko-KR" altLang="en-US" sz="2400" dirty="0"/>
              <a:t>루리 메시지 시 빠른 응답 가능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실습 </a:t>
            </a:r>
            <a:r>
              <a:rPr lang="en-US" altLang="ko-KR" sz="2400" dirty="0"/>
              <a:t>TA</a:t>
            </a:r>
            <a:r>
              <a:rPr lang="ko-KR" altLang="en-US" sz="2400" dirty="0"/>
              <a:t>의 </a:t>
            </a:r>
            <a:r>
              <a:rPr lang="en-US" altLang="ko-KR" sz="2400" dirty="0"/>
              <a:t>e-mail</a:t>
            </a:r>
            <a:r>
              <a:rPr lang="ko-KR" altLang="en-US" sz="2400" dirty="0"/>
              <a:t> 활용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강지호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rkdwlgh01@naver.com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4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1"/>
                </a:solidFill>
                <a:latin typeface="+mj-lt"/>
              </a:rPr>
              <a:t>실습 조교 및 질의응답</a:t>
            </a:r>
            <a:endParaRPr lang="ko-KR" altLang="en-US" sz="3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1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3334875"/>
            <a:ext cx="12192001" cy="3523126"/>
            <a:chOff x="0" y="0"/>
            <a:chExt cx="5026377" cy="1408229"/>
          </a:xfrm>
          <a:solidFill>
            <a:srgbClr val="3F6CB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7169" y="505029"/>
            <a:ext cx="11023768" cy="5847943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038486" y="508662"/>
            <a:ext cx="1568785" cy="1548818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61BE6-2E82-B1C8-8D89-DA29BEB0FC21}"/>
              </a:ext>
            </a:extLst>
          </p:cNvPr>
          <p:cNvSpPr txBox="1"/>
          <p:nvPr/>
        </p:nvSpPr>
        <p:spPr>
          <a:xfrm>
            <a:off x="3058310" y="2478738"/>
            <a:ext cx="6041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[</a:t>
            </a:r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자바프로그래밍</a:t>
            </a:r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2]</a:t>
            </a:r>
            <a:b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</a:br>
            <a:r>
              <a:rPr lang="en-US" altLang="ko-KR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9</a:t>
            </a:r>
            <a:r>
              <a:rPr lang="ko-KR" altLang="en-US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주차 실습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4D60C-1C96-CC01-506E-C851F2190F9B}"/>
              </a:ext>
            </a:extLst>
          </p:cNvPr>
          <p:cNvSpPr txBox="1"/>
          <p:nvPr/>
        </p:nvSpPr>
        <p:spPr>
          <a:xfrm>
            <a:off x="3652060" y="4877520"/>
            <a:ext cx="488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제출 기한 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10.31(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목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) 23:59 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전까지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6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버튼에 따라 증가</a:t>
            </a:r>
            <a:r>
              <a:rPr lang="en-US" altLang="ko-KR" sz="2000" dirty="0"/>
              <a:t>/</a:t>
            </a:r>
            <a:r>
              <a:rPr lang="ko-KR" altLang="en-US" sz="2000" dirty="0"/>
              <a:t>감소하는 카운터를 </a:t>
            </a:r>
            <a:r>
              <a:rPr lang="en-US" altLang="ko-KR" sz="2000" b="1" dirty="0">
                <a:solidFill>
                  <a:srgbClr val="FF0000"/>
                </a:solidFill>
              </a:rPr>
              <a:t>Counter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JFrame</a:t>
            </a:r>
            <a:r>
              <a:rPr lang="ko-KR" altLang="en-US" sz="1800" dirty="0"/>
              <a:t>을 상속 받음과 동시에 </a:t>
            </a:r>
            <a:r>
              <a:rPr lang="en-US" altLang="ko-KR" sz="1800" dirty="0">
                <a:solidFill>
                  <a:srgbClr val="FF0000"/>
                </a:solidFill>
              </a:rPr>
              <a:t>ActionListener </a:t>
            </a:r>
            <a:r>
              <a:rPr lang="ko-KR" altLang="en-US" sz="1800" dirty="0">
                <a:solidFill>
                  <a:srgbClr val="FF0000"/>
                </a:solidFill>
              </a:rPr>
              <a:t>인터페이스</a:t>
            </a:r>
            <a:r>
              <a:rPr lang="ko-KR" altLang="en-US" sz="1800" dirty="0"/>
              <a:t>도 구현하여 이벤트 처리</a:t>
            </a:r>
            <a:br>
              <a:rPr lang="en-US" altLang="ko-KR" sz="18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증가 버튼을 누르면 </a:t>
            </a:r>
            <a:r>
              <a:rPr lang="en-US" altLang="ko-KR" sz="1600" dirty="0"/>
              <a:t>+1 </a:t>
            </a:r>
            <a:r>
              <a:rPr lang="ko-KR" altLang="en-US" sz="1600" dirty="0"/>
              <a:t>증가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감소 버튼을 누르면 </a:t>
            </a:r>
            <a:r>
              <a:rPr lang="en-US" altLang="ko-KR" sz="1600" dirty="0"/>
              <a:t>-1 </a:t>
            </a:r>
            <a:r>
              <a:rPr lang="ko-KR" altLang="en-US" sz="1600" dirty="0"/>
              <a:t>감소</a:t>
            </a:r>
            <a:r>
              <a:rPr lang="en-US" altLang="ko-KR" sz="1600" dirty="0"/>
              <a:t>(</a:t>
            </a:r>
            <a:r>
              <a:rPr lang="ko-KR" altLang="en-US" sz="1600" dirty="0"/>
              <a:t>카운터 값이 </a:t>
            </a:r>
            <a:r>
              <a:rPr lang="en-US" altLang="ko-KR" sz="1600" dirty="0"/>
              <a:t>0</a:t>
            </a:r>
            <a:r>
              <a:rPr lang="ko-KR" altLang="en-US" sz="1600" dirty="0"/>
              <a:t>이면 감소 버튼 </a:t>
            </a:r>
            <a:r>
              <a:rPr lang="ko-KR" altLang="en-US" sz="1600" dirty="0">
                <a:solidFill>
                  <a:srgbClr val="FF0000"/>
                </a:solidFill>
              </a:rPr>
              <a:t>비활성화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/>
              <a:t>setEnabled</a:t>
            </a:r>
            <a:r>
              <a:rPr lang="en-US" altLang="ko-KR" sz="1400" dirty="0"/>
              <a:t>()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카운터 값이 </a:t>
            </a:r>
            <a:r>
              <a:rPr lang="en-US" altLang="ko-KR" sz="1600" dirty="0"/>
              <a:t>10</a:t>
            </a:r>
            <a:r>
              <a:rPr lang="ko-KR" altLang="en-US" sz="1600" dirty="0"/>
              <a:t>의 배수이면 숫자 색을 </a:t>
            </a:r>
            <a:r>
              <a:rPr lang="en-US" altLang="ko-KR" sz="1600" dirty="0">
                <a:solidFill>
                  <a:srgbClr val="FF0000"/>
                </a:solidFill>
              </a:rPr>
              <a:t>RED</a:t>
            </a:r>
            <a:r>
              <a:rPr lang="ko-KR" altLang="en-US" sz="1600" dirty="0"/>
              <a:t>로 변경</a:t>
            </a:r>
            <a:r>
              <a:rPr lang="en-US" altLang="ko-KR" sz="1600" dirty="0"/>
              <a:t>(0</a:t>
            </a:r>
            <a:r>
              <a:rPr lang="ko-KR" altLang="en-US" sz="1600" dirty="0"/>
              <a:t>은 제외</a:t>
            </a:r>
            <a:r>
              <a:rPr lang="en-US" altLang="ko-KR" sz="1600" dirty="0"/>
              <a:t>)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JFrame</a:t>
            </a:r>
            <a:r>
              <a:rPr lang="en-US" altLang="ko-KR" sz="1800" dirty="0"/>
              <a:t>(</a:t>
            </a:r>
            <a:r>
              <a:rPr lang="ko-KR" altLang="en-US" sz="1800" dirty="0"/>
              <a:t>프레임</a:t>
            </a:r>
            <a:r>
              <a:rPr lang="en-US" altLang="ko-KR" sz="1800" dirty="0"/>
              <a:t>) </a:t>
            </a:r>
            <a:r>
              <a:rPr lang="ko-KR" altLang="en-US" sz="1800" dirty="0"/>
              <a:t>사이즈는 </a:t>
            </a:r>
            <a:r>
              <a:rPr lang="en-US" altLang="ko-KR" sz="1800" dirty="0"/>
              <a:t>300, 200</a:t>
            </a:r>
            <a:r>
              <a:rPr lang="ko-KR" altLang="en-US" sz="1800" dirty="0"/>
              <a:t>으로</a:t>
            </a:r>
            <a:r>
              <a:rPr lang="en-US" altLang="ko-KR" sz="1800" dirty="0"/>
              <a:t>,</a:t>
            </a:r>
            <a:r>
              <a:rPr lang="ko-KR" altLang="en-US" sz="1800" dirty="0"/>
              <a:t> 타이틀은 </a:t>
            </a:r>
            <a:r>
              <a:rPr lang="en-US" altLang="ko-KR" sz="1800" dirty="0"/>
              <a:t>“</a:t>
            </a:r>
            <a:r>
              <a:rPr lang="ko-KR" altLang="en-US" sz="1800" dirty="0"/>
              <a:t>카운터</a:t>
            </a:r>
            <a:r>
              <a:rPr lang="en-US" altLang="ko-KR" sz="1800" dirty="0"/>
              <a:t>”</a:t>
            </a:r>
            <a:r>
              <a:rPr lang="ko-KR" altLang="en-US" sz="1800" dirty="0"/>
              <a:t>로 설정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닫기 버튼을 누르면 프로그램 종료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카운터 값을 나타내는 </a:t>
            </a:r>
            <a:r>
              <a:rPr lang="en-US" altLang="ko-KR" sz="1600" dirty="0" err="1"/>
              <a:t>JLabel</a:t>
            </a:r>
            <a:r>
              <a:rPr lang="en-US" altLang="ko-KR" sz="1600" dirty="0"/>
              <a:t>(</a:t>
            </a:r>
            <a:r>
              <a:rPr lang="ko-KR" altLang="en-US" sz="1600" dirty="0"/>
              <a:t>레이블</a:t>
            </a:r>
            <a:r>
              <a:rPr lang="en-US" altLang="ko-KR" sz="1600" dirty="0"/>
              <a:t>)</a:t>
            </a:r>
            <a:r>
              <a:rPr lang="ko-KR" altLang="en-US" sz="1600" dirty="0"/>
              <a:t>은                                                           와 같이 생성하고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폰트는                                                   으로 설정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err="1">
                <a:latin typeface="+mn-ea"/>
              </a:rPr>
              <a:t>JPanel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패널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출력 결과에 맞게 </a:t>
            </a:r>
            <a:r>
              <a:rPr lang="en-US" altLang="ko-KR" sz="1600" dirty="0" err="1">
                <a:latin typeface="+mn-ea"/>
              </a:rPr>
              <a:t>GridLayout</a:t>
            </a:r>
            <a:r>
              <a:rPr lang="ko-KR" altLang="en-US" sz="1600" dirty="0">
                <a:latin typeface="+mn-ea"/>
              </a:rPr>
              <a:t>으로 설정하고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필요한 </a:t>
            </a:r>
            <a:r>
              <a:rPr lang="en-US" altLang="ko-KR" sz="1600" dirty="0">
                <a:latin typeface="+mn-ea"/>
              </a:rPr>
              <a:t>Component</a:t>
            </a:r>
            <a:r>
              <a:rPr lang="ko-KR" altLang="en-US" sz="1600" dirty="0">
                <a:latin typeface="+mn-ea"/>
              </a:rPr>
              <a:t>들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증가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감소 버튼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추가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/>
              <a:t>레이블과 패널을 프레임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)</a:t>
            </a:r>
            <a:r>
              <a:rPr lang="ko-KR" altLang="en-US" sz="1600" dirty="0"/>
              <a:t>에 알맞은 위치에 추가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다음장</a:t>
            </a:r>
            <a:r>
              <a:rPr lang="ko-KR" altLang="en-US" sz="1600" dirty="0"/>
              <a:t> 그림 참고</a:t>
            </a:r>
            <a:r>
              <a:rPr lang="en-US" altLang="ko-KR" sz="16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BC79F27-182E-77B3-37B0-9B8B0C6E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93"/>
          <a:stretch/>
        </p:blipFill>
        <p:spPr>
          <a:xfrm>
            <a:off x="5267579" y="3997940"/>
            <a:ext cx="4021755" cy="26673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707122D-9964-818E-203F-C3D6182123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67" t="3447" r="1254"/>
          <a:stretch/>
        </p:blipFill>
        <p:spPr>
          <a:xfrm>
            <a:off x="2343529" y="4365695"/>
            <a:ext cx="3488044" cy="2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2400" dirty="0"/>
              <a:t>- </a:t>
            </a:r>
            <a:r>
              <a:rPr lang="ko-KR" altLang="en-US" sz="2400" b="1" dirty="0"/>
              <a:t>클래스 명 </a:t>
            </a:r>
            <a:r>
              <a:rPr lang="en-US" altLang="ko-KR" sz="2400" b="1" dirty="0"/>
              <a:t>: </a:t>
            </a:r>
            <a:r>
              <a:rPr lang="en-US" altLang="ko-KR" sz="2400" b="1" dirty="0">
                <a:solidFill>
                  <a:srgbClr val="FF0000"/>
                </a:solidFill>
              </a:rPr>
              <a:t>Counter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7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(30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8002261" y="3719665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3085EA04-7E8A-3385-55AE-D9B993C6396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702856" y="2258892"/>
            <a:ext cx="7615194" cy="236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1AD1F47-CA8D-8D00-D0F4-66D564C444A7}"/>
              </a:ext>
            </a:extLst>
          </p:cNvPr>
          <p:cNvGrpSpPr/>
          <p:nvPr/>
        </p:nvGrpSpPr>
        <p:grpSpPr>
          <a:xfrm>
            <a:off x="1221159" y="2028524"/>
            <a:ext cx="6445268" cy="1964401"/>
            <a:chOff x="2939795" y="1103498"/>
            <a:chExt cx="7346472" cy="2178710"/>
          </a:xfrm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4FCF752C-5099-D0AB-9F46-578E07D08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075" y="1103498"/>
              <a:ext cx="4795575" cy="198744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55308BE4-C244-9CE4-62AE-9F9A2889A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075" y="1103498"/>
              <a:ext cx="4795575" cy="198744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2E1A196E-2606-638E-937F-8635EC564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795" y="1355003"/>
              <a:ext cx="4735594" cy="1217363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E63974ED-C67E-C63F-0C73-BFFC72360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795" y="1355003"/>
              <a:ext cx="4735594" cy="1217363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757052AD-E7A5-6463-77CB-D437C56FA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795" y="2681367"/>
              <a:ext cx="4735594" cy="60084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BCC161DF-42F2-54BE-1669-728FAAF84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9795" y="2681367"/>
              <a:ext cx="4735594" cy="600841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8E60AE51-C56B-98B3-F328-964B907DC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3439" y="1279825"/>
              <a:ext cx="857993" cy="75179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29 h 55"/>
                <a:gd name="T10" fmla="*/ 42 w 627"/>
                <a:gd name="T11" fmla="*/ 27 h 55"/>
                <a:gd name="T12" fmla="*/ 42 w 627"/>
                <a:gd name="T13" fmla="*/ 25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5 w 627"/>
                <a:gd name="T23" fmla="*/ 23 h 55"/>
                <a:gd name="T24" fmla="*/ 626 w 627"/>
                <a:gd name="T25" fmla="*/ 24 h 55"/>
                <a:gd name="T26" fmla="*/ 627 w 627"/>
                <a:gd name="T27" fmla="*/ 25 h 55"/>
                <a:gd name="T28" fmla="*/ 627 w 627"/>
                <a:gd name="T29" fmla="*/ 27 h 55"/>
                <a:gd name="T30" fmla="*/ 627 w 627"/>
                <a:gd name="T31" fmla="*/ 29 h 55"/>
                <a:gd name="T32" fmla="*/ 626 w 627"/>
                <a:gd name="T33" fmla="*/ 31 h 55"/>
                <a:gd name="T34" fmla="*/ 625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7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29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5" y="23"/>
                  </a:lnTo>
                  <a:lnTo>
                    <a:pt x="626" y="24"/>
                  </a:lnTo>
                  <a:lnTo>
                    <a:pt x="627" y="25"/>
                  </a:lnTo>
                  <a:lnTo>
                    <a:pt x="627" y="27"/>
                  </a:lnTo>
                  <a:lnTo>
                    <a:pt x="627" y="29"/>
                  </a:lnTo>
                  <a:lnTo>
                    <a:pt x="626" y="31"/>
                  </a:lnTo>
                  <a:lnTo>
                    <a:pt x="625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7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13B507E6-7513-EE8E-CC4D-5651F0E5B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1878" y="1199654"/>
              <a:ext cx="652731" cy="213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프레임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61F5D19C-0AEA-88C1-833C-C2F2DF2DE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70653" y="1664968"/>
              <a:ext cx="857993" cy="75179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30 h 55"/>
                <a:gd name="T10" fmla="*/ 40 w 627"/>
                <a:gd name="T11" fmla="*/ 28 h 55"/>
                <a:gd name="T12" fmla="*/ 42 w 627"/>
                <a:gd name="T13" fmla="*/ 27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4 w 627"/>
                <a:gd name="T23" fmla="*/ 23 h 55"/>
                <a:gd name="T24" fmla="*/ 625 w 627"/>
                <a:gd name="T25" fmla="*/ 24 h 55"/>
                <a:gd name="T26" fmla="*/ 626 w 627"/>
                <a:gd name="T27" fmla="*/ 27 h 55"/>
                <a:gd name="T28" fmla="*/ 627 w 627"/>
                <a:gd name="T29" fmla="*/ 28 h 55"/>
                <a:gd name="T30" fmla="*/ 626 w 627"/>
                <a:gd name="T31" fmla="*/ 30 h 55"/>
                <a:gd name="T32" fmla="*/ 625 w 627"/>
                <a:gd name="T33" fmla="*/ 31 h 55"/>
                <a:gd name="T34" fmla="*/ 624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8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4" y="23"/>
                  </a:lnTo>
                  <a:lnTo>
                    <a:pt x="625" y="24"/>
                  </a:lnTo>
                  <a:lnTo>
                    <a:pt x="626" y="27"/>
                  </a:lnTo>
                  <a:lnTo>
                    <a:pt x="627" y="28"/>
                  </a:lnTo>
                  <a:lnTo>
                    <a:pt x="626" y="30"/>
                  </a:lnTo>
                  <a:lnTo>
                    <a:pt x="625" y="31"/>
                  </a:lnTo>
                  <a:lnTo>
                    <a:pt x="624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8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ED4EEAA4-F679-097B-6FE3-EAAF5AA5D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2118" y="1599763"/>
              <a:ext cx="157414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레이블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en-US" altLang="ko-KR" sz="1600" dirty="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CENTER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3B391F08-E9A3-83E4-266F-D8E8F51E3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0100" y="3015174"/>
              <a:ext cx="126957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패널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SOUTH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857F5B9-D436-7CCC-34EB-E6279572D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9056" y="3131328"/>
              <a:ext cx="1010830" cy="52621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30 h 55"/>
                <a:gd name="T10" fmla="*/ 40 w 627"/>
                <a:gd name="T11" fmla="*/ 28 h 55"/>
                <a:gd name="T12" fmla="*/ 42 w 627"/>
                <a:gd name="T13" fmla="*/ 27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4 w 627"/>
                <a:gd name="T23" fmla="*/ 23 h 55"/>
                <a:gd name="T24" fmla="*/ 625 w 627"/>
                <a:gd name="T25" fmla="*/ 24 h 55"/>
                <a:gd name="T26" fmla="*/ 626 w 627"/>
                <a:gd name="T27" fmla="*/ 27 h 55"/>
                <a:gd name="T28" fmla="*/ 627 w 627"/>
                <a:gd name="T29" fmla="*/ 28 h 55"/>
                <a:gd name="T30" fmla="*/ 626 w 627"/>
                <a:gd name="T31" fmla="*/ 30 h 55"/>
                <a:gd name="T32" fmla="*/ 625 w 627"/>
                <a:gd name="T33" fmla="*/ 31 h 55"/>
                <a:gd name="T34" fmla="*/ 624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8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4" y="23"/>
                  </a:lnTo>
                  <a:lnTo>
                    <a:pt x="625" y="24"/>
                  </a:lnTo>
                  <a:lnTo>
                    <a:pt x="626" y="27"/>
                  </a:lnTo>
                  <a:lnTo>
                    <a:pt x="627" y="28"/>
                  </a:lnTo>
                  <a:lnTo>
                    <a:pt x="626" y="30"/>
                  </a:lnTo>
                  <a:lnTo>
                    <a:pt x="625" y="31"/>
                  </a:lnTo>
                  <a:lnTo>
                    <a:pt x="624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8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D59ADE0-37F9-1057-7FC7-9E3D33066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1491" y="2736654"/>
              <a:ext cx="2067213" cy="44773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7DDD1D0-A3D1-5AEA-FF8D-F60D277C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61" t="11264" b="-1"/>
            <a:stretch/>
          </p:blipFill>
          <p:spPr>
            <a:xfrm>
              <a:off x="5384868" y="2766626"/>
              <a:ext cx="2061931" cy="40575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9D9E64B-5728-4280-DA9A-5D0EBCB4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44308" y="1429920"/>
              <a:ext cx="2057371" cy="1051419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C1EDB76-B6F5-BDC6-BACB-72A8F59D3852}"/>
              </a:ext>
            </a:extLst>
          </p:cNvPr>
          <p:cNvGrpSpPr/>
          <p:nvPr/>
        </p:nvGrpSpPr>
        <p:grpSpPr>
          <a:xfrm>
            <a:off x="8101440" y="4125926"/>
            <a:ext cx="3313041" cy="2135610"/>
            <a:chOff x="1193315" y="4317482"/>
            <a:chExt cx="3313041" cy="2135610"/>
          </a:xfrm>
        </p:grpSpPr>
        <p:pic>
          <p:nvPicPr>
            <p:cNvPr id="31" name="카운터 2024-10-29 03-40-57">
              <a:hlinkClick r:id="" action="ppaction://media"/>
              <a:extLst>
                <a:ext uri="{FF2B5EF4-FFF2-40B4-BE49-F238E27FC236}">
                  <a16:creationId xmlns:a16="http://schemas.microsoft.com/office/drawing/2014/main" id="{EA3CC480-C612-84FC-5A50-1A0A95AC3EFB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1193315" y="4568800"/>
              <a:ext cx="3313041" cy="188429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CDBD835-A365-EFFA-D49B-05832D3C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93315" y="4317482"/>
              <a:ext cx="3313041" cy="24193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4C48414-3E9D-BBFE-B0C0-24C033A23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9748" y="1498668"/>
            <a:ext cx="1276528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54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C70AC-DF6D-4953-6FF3-5547CAB9E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DC9095C-EF80-8882-72E6-78B260C1869C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1E3E6-4D87-9457-4CE4-7A8FF2A5C95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D7090C7-FC16-AAE2-616A-07AC3FCE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8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71F823-65A6-CA0C-0D13-3F564CB5B08E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03FFDC-2FE9-21C6-B1E0-3B6B5B074FD4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(50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FB03C11-B094-A079-2A11-6B8CEEC005BE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85F341E-39B1-D6CD-BEE1-4D067B1F69D5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99ADC9D-4CD7-641F-5E21-66C9E5C2ADE8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7FCC377A-76A2-44DD-35C1-7BFF3D8F2D03}"/>
              </a:ext>
            </a:extLst>
          </p:cNvPr>
          <p:cNvSpPr txBox="1">
            <a:spLocks/>
          </p:cNvSpPr>
          <p:nvPr/>
        </p:nvSpPr>
        <p:spPr>
          <a:xfrm>
            <a:off x="838200" y="1027488"/>
            <a:ext cx="10515600" cy="542560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키보드 타자 게임을 </a:t>
            </a:r>
            <a:r>
              <a:rPr lang="en-US" altLang="ko-KR" sz="2000" b="1" dirty="0" err="1">
                <a:solidFill>
                  <a:srgbClr val="FF0000"/>
                </a:solidFill>
              </a:rPr>
              <a:t>TypingGame</a:t>
            </a:r>
            <a:r>
              <a:rPr lang="ko-KR" altLang="en-US" sz="2000" dirty="0"/>
              <a:t>에서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화면에 </a:t>
            </a:r>
            <a:r>
              <a:rPr lang="ko-KR" altLang="en-US" sz="1800" dirty="0" err="1"/>
              <a:t>랜덤한</a:t>
            </a:r>
            <a:r>
              <a:rPr lang="ko-KR" altLang="en-US" sz="1800" dirty="0"/>
              <a:t> 단어가 나타나면 키보드로 입력하여 맞히는 게임을 구현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단어를 맞힐 시</a:t>
            </a:r>
            <a:r>
              <a:rPr lang="en-US" altLang="ko-KR" sz="1600" dirty="0"/>
              <a:t>, +1</a:t>
            </a:r>
            <a:r>
              <a:rPr lang="ko-KR" altLang="en-US" sz="1600" dirty="0"/>
              <a:t>점 증가하고 화면에 새로운 단어 랜덤 생성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단어를 틀릴 시</a:t>
            </a:r>
            <a:r>
              <a:rPr lang="en-US" altLang="ko-KR" sz="1600" dirty="0"/>
              <a:t>, </a:t>
            </a:r>
            <a:r>
              <a:rPr lang="ko-KR" altLang="en-US" sz="1600" dirty="0"/>
              <a:t>단어의 색을 </a:t>
            </a:r>
            <a:r>
              <a:rPr lang="en-US" altLang="ko-KR" sz="1600" dirty="0">
                <a:solidFill>
                  <a:srgbClr val="FF0000"/>
                </a:solidFill>
              </a:rPr>
              <a:t>RED</a:t>
            </a:r>
            <a:r>
              <a:rPr lang="ko-KR" altLang="en-US" sz="1600" dirty="0"/>
              <a:t>로 변경하고 맞힐 때까지 다음 단어로 넘어가지 않음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>
                <a:solidFill>
                  <a:srgbClr val="FF0000"/>
                </a:solidFill>
              </a:rPr>
              <a:t>키 이벤트</a:t>
            </a:r>
            <a:r>
              <a:rPr lang="ko-KR" altLang="en-US" sz="1600" dirty="0"/>
              <a:t>를 이용하여 키보드 입력 감지</a:t>
            </a:r>
            <a:r>
              <a:rPr lang="en-US" altLang="ko-KR" sz="1600" dirty="0"/>
              <a:t>(Enter </a:t>
            </a:r>
            <a:r>
              <a:rPr lang="ko-KR" altLang="en-US" sz="1600" dirty="0"/>
              <a:t>키</a:t>
            </a: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KeyEvent.</a:t>
            </a:r>
            <a:r>
              <a:rPr lang="en-US" altLang="ko-KR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VK_ENTER</a:t>
            </a:r>
            <a:r>
              <a:rPr lang="en-US" altLang="ko-KR" sz="1600" dirty="0"/>
              <a:t>)</a:t>
            </a:r>
            <a:r>
              <a:rPr lang="ko-KR" altLang="en-US" sz="1600" dirty="0"/>
              <a:t>를 누르면 입력 단어 비교</a:t>
            </a:r>
            <a:r>
              <a:rPr lang="en-US" altLang="ko-KR" sz="1600" dirty="0"/>
              <a:t>)</a:t>
            </a:r>
            <a:br>
              <a:rPr lang="en-US" altLang="ko-KR" sz="1600" dirty="0"/>
            </a:br>
            <a:r>
              <a:rPr lang="en-US" altLang="ko-KR" sz="1600" dirty="0"/>
              <a:t>- Timer </a:t>
            </a:r>
            <a:r>
              <a:rPr lang="ko-KR" altLang="en-US" sz="1600" dirty="0"/>
              <a:t>객체를 사용하여 제한 시간을 설정하고 시간이 </a:t>
            </a:r>
            <a:r>
              <a:rPr lang="en-US" altLang="ko-KR" sz="1600" dirty="0"/>
              <a:t>0</a:t>
            </a:r>
            <a:r>
              <a:rPr lang="ko-KR" altLang="en-US" sz="1600" dirty="0"/>
              <a:t>이 되면 게임 종료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게임 종료 시</a:t>
            </a:r>
            <a:r>
              <a:rPr lang="en-US" altLang="ko-KR" sz="1600" dirty="0"/>
              <a:t>, </a:t>
            </a:r>
            <a:r>
              <a:rPr lang="ko-KR" altLang="en-US" sz="1600" dirty="0"/>
              <a:t>프레임에 있는 내용을 모두 지우고 게임 종료 메시지와 최종 점수를 나타냄</a:t>
            </a:r>
            <a:endParaRPr lang="en-US" altLang="ko-KR" sz="16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 err="1"/>
              <a:t>JFrame</a:t>
            </a:r>
            <a:r>
              <a:rPr lang="en-US" altLang="ko-KR" sz="1800" dirty="0"/>
              <a:t>(</a:t>
            </a:r>
            <a:r>
              <a:rPr lang="ko-KR" altLang="en-US" sz="1800" dirty="0"/>
              <a:t>프레임</a:t>
            </a:r>
            <a:r>
              <a:rPr lang="en-US" altLang="ko-KR" sz="1800" dirty="0"/>
              <a:t>) </a:t>
            </a:r>
            <a:r>
              <a:rPr lang="ko-KR" altLang="en-US" sz="1800" dirty="0"/>
              <a:t>사이즈는 </a:t>
            </a:r>
            <a:r>
              <a:rPr lang="en-US" altLang="ko-KR" sz="1800" dirty="0"/>
              <a:t>400, 200</a:t>
            </a:r>
            <a:r>
              <a:rPr lang="ko-KR" altLang="en-US" sz="1800" dirty="0"/>
              <a:t>으로</a:t>
            </a:r>
            <a:r>
              <a:rPr lang="en-US" altLang="ko-KR" sz="1800" dirty="0"/>
              <a:t>,</a:t>
            </a:r>
            <a:r>
              <a:rPr lang="ko-KR" altLang="en-US" sz="1800" dirty="0"/>
              <a:t> 타이틀은 </a:t>
            </a:r>
            <a:r>
              <a:rPr lang="en-US" altLang="ko-KR" sz="1800" dirty="0"/>
              <a:t>“</a:t>
            </a:r>
            <a:r>
              <a:rPr lang="ko-KR" altLang="en-US" sz="1800" dirty="0"/>
              <a:t>타자 게임</a:t>
            </a:r>
            <a:r>
              <a:rPr lang="en-US" altLang="ko-KR" sz="1800" dirty="0"/>
              <a:t>”</a:t>
            </a:r>
            <a:r>
              <a:rPr lang="ko-KR" altLang="en-US" sz="1800" dirty="0"/>
              <a:t>으로 설정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닫기 버튼을 누르면 프로그램 종료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>
                <a:latin typeface="+mn-ea"/>
              </a:rPr>
              <a:t>JPanel1(</a:t>
            </a:r>
            <a:r>
              <a:rPr lang="ko-KR" altLang="en-US" sz="1600" dirty="0">
                <a:latin typeface="+mn-ea"/>
              </a:rPr>
              <a:t>패널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필요한 </a:t>
            </a:r>
            <a:r>
              <a:rPr lang="en-US" altLang="ko-KR" sz="1600" dirty="0">
                <a:latin typeface="+mn-ea"/>
              </a:rPr>
              <a:t>Component</a:t>
            </a:r>
            <a:r>
              <a:rPr lang="ko-KR" altLang="en-US" sz="1600" dirty="0">
                <a:latin typeface="+mn-ea"/>
              </a:rPr>
              <a:t>들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점수 레이블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타임 레이블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추가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- </a:t>
            </a:r>
            <a:r>
              <a:rPr lang="en-US" altLang="ko-KR" sz="1600" dirty="0"/>
              <a:t>JPanel2(</a:t>
            </a:r>
            <a:r>
              <a:rPr lang="ko-KR" altLang="en-US" sz="1600" dirty="0"/>
              <a:t>패널</a:t>
            </a:r>
            <a:r>
              <a:rPr lang="en-US" altLang="ko-KR" sz="1600" dirty="0"/>
              <a:t>)</a:t>
            </a:r>
            <a:r>
              <a:rPr lang="ko-KR" altLang="en-US" sz="1600" dirty="0"/>
              <a:t>에</a:t>
            </a:r>
            <a:r>
              <a:rPr lang="en-US" altLang="ko-KR" sz="1600" dirty="0"/>
              <a:t> </a:t>
            </a:r>
            <a:r>
              <a:rPr lang="ko-KR" altLang="en-US" sz="1600" dirty="0"/>
              <a:t>필요한 </a:t>
            </a:r>
            <a:r>
              <a:rPr lang="en-US" altLang="ko-KR" sz="1600" dirty="0"/>
              <a:t>Component</a:t>
            </a:r>
            <a:r>
              <a:rPr lang="ko-KR" altLang="en-US" sz="1600" dirty="0"/>
              <a:t>들</a:t>
            </a:r>
            <a:r>
              <a:rPr lang="en-US" altLang="ko-KR" sz="1600" dirty="0"/>
              <a:t>(</a:t>
            </a:r>
            <a:r>
              <a:rPr lang="ko-KR" altLang="en-US" sz="1600" dirty="0"/>
              <a:t>레이블</a:t>
            </a:r>
            <a:r>
              <a:rPr lang="en-US" altLang="ko-KR" sz="1600" dirty="0"/>
              <a:t>, </a:t>
            </a:r>
            <a:r>
              <a:rPr lang="ko-KR" altLang="en-US" sz="1600" dirty="0"/>
              <a:t>입력 필드</a:t>
            </a:r>
            <a:r>
              <a:rPr lang="en-US" altLang="ko-KR" sz="1600" dirty="0"/>
              <a:t>)</a:t>
            </a:r>
            <a:r>
              <a:rPr lang="ko-KR" altLang="en-US" sz="1600" dirty="0"/>
              <a:t> 추가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입력할 단어를 나타내는 </a:t>
            </a:r>
            <a:r>
              <a:rPr lang="en-US" altLang="ko-KR" sz="1600" dirty="0" err="1"/>
              <a:t>JLabel</a:t>
            </a:r>
            <a:r>
              <a:rPr lang="en-US" altLang="ko-KR" sz="1600" dirty="0"/>
              <a:t>(</a:t>
            </a:r>
            <a:r>
              <a:rPr lang="ko-KR" altLang="en-US" sz="1600" dirty="0"/>
              <a:t>레이블</a:t>
            </a:r>
            <a:r>
              <a:rPr lang="en-US" altLang="ko-KR" sz="1600" dirty="0"/>
              <a:t>)</a:t>
            </a:r>
            <a:r>
              <a:rPr lang="ko-KR" altLang="en-US" sz="1600" dirty="0"/>
              <a:t>은                                                        와 같이 생성하고 </a:t>
            </a:r>
            <a:br>
              <a:rPr lang="en-US" altLang="ko-KR" sz="1600" dirty="0"/>
            </a:br>
            <a:r>
              <a:rPr lang="en-US" altLang="ko-KR" sz="1600" dirty="0"/>
              <a:t>  </a:t>
            </a:r>
            <a:r>
              <a:rPr lang="ko-KR" altLang="en-US" sz="1600" dirty="0"/>
              <a:t>폰트는                                                으로 설정</a:t>
            </a:r>
            <a:endParaRPr lang="en-US" altLang="ko-KR" sz="16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491B4-5895-8D9F-B6F3-0BE64D99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856" y="5455434"/>
            <a:ext cx="3953427" cy="2762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88D93B-FB02-E619-F2C0-477A3F064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05" y="5840673"/>
            <a:ext cx="3381847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EE3D-2952-1DC5-B023-B384987D7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D9835-9B9C-9B65-F567-C2705DDBF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 marL="252000" lvl="1" indent="0">
              <a:lnSpc>
                <a:spcPct val="150000"/>
              </a:lnSpc>
              <a:buNone/>
            </a:pPr>
            <a:r>
              <a:rPr lang="en-US" altLang="ko-KR" sz="1600" dirty="0"/>
              <a:t>   - </a:t>
            </a:r>
            <a:r>
              <a:rPr lang="ko-KR" altLang="en-US" sz="1600" dirty="0"/>
              <a:t>패널</a:t>
            </a:r>
            <a:r>
              <a:rPr lang="en-US" altLang="ko-KR" sz="1600" dirty="0"/>
              <a:t>1, </a:t>
            </a:r>
            <a:r>
              <a:rPr lang="ko-KR" altLang="en-US" sz="1600" dirty="0"/>
              <a:t>패널</a:t>
            </a:r>
            <a:r>
              <a:rPr lang="en-US" altLang="ko-KR" sz="1600" dirty="0"/>
              <a:t>2, </a:t>
            </a:r>
            <a:r>
              <a:rPr lang="ko-KR" altLang="en-US" sz="1600" dirty="0"/>
              <a:t>레이블을 프레임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JFrame</a:t>
            </a:r>
            <a:r>
              <a:rPr lang="en-US" altLang="ko-KR" sz="1600" dirty="0"/>
              <a:t>)</a:t>
            </a:r>
            <a:r>
              <a:rPr lang="ko-KR" altLang="en-US" sz="1600" dirty="0"/>
              <a:t>에 아래를 참고하여 알맞은 위치에 추가</a:t>
            </a:r>
            <a:endParaRPr lang="en-US" altLang="ko-KR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2400" dirty="0"/>
              <a:t>- </a:t>
            </a:r>
            <a:r>
              <a:rPr lang="ko-KR" altLang="en-US" sz="2400" b="1" dirty="0"/>
              <a:t>클래스 명 </a:t>
            </a:r>
            <a:r>
              <a:rPr lang="en-US" altLang="ko-KR" sz="2400" b="1" dirty="0"/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TypingGame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FCB1C1-9648-A027-6412-13EBC1C4DC85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657CC-4A09-3A3D-9ED4-CF03F2B7EC70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7729E8-A100-D228-5A16-F97023CB3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9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8E245-9621-86AB-F867-677C9A3D8872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C78AAB-23C1-988A-9BFE-1FD9C916BB93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(50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0C4B71C-1436-F153-C807-D92F04A4C328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764E7C9B-CBBC-152F-E79B-AAC0F9507BF4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5B9694F-F519-4D5A-1A6C-0506A64CC249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EDC0F162-B095-259C-7335-67F834A8D30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702856" y="2258892"/>
            <a:ext cx="7615194" cy="236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CB6BF5-CD32-9073-8E9D-22D471C9EFB3}"/>
              </a:ext>
            </a:extLst>
          </p:cNvPr>
          <p:cNvGrpSpPr/>
          <p:nvPr/>
        </p:nvGrpSpPr>
        <p:grpSpPr>
          <a:xfrm>
            <a:off x="2446449" y="1986186"/>
            <a:ext cx="6850671" cy="2248610"/>
            <a:chOff x="4558603" y="1132607"/>
            <a:chExt cx="6850671" cy="2248610"/>
          </a:xfrm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8E0C5B54-24D9-A0CF-1D8A-AAE0CB13C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378" y="1132607"/>
              <a:ext cx="4457459" cy="2066124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F5028633-EFE3-A8F8-3E88-6C3C0E21B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9378" y="1132607"/>
              <a:ext cx="4457459" cy="2066124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BF8D9F61-951D-F054-6347-27330E5D1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1874437"/>
              <a:ext cx="4401707" cy="1004051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106F77BF-0AF2-3CEE-EC02-1FD107B8E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1874437"/>
              <a:ext cx="4401707" cy="1004051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E851121D-92DB-1763-35AC-F89A5DE6B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2955972"/>
              <a:ext cx="4401707" cy="41894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9E0D1002-DF08-C341-4C32-B37A73046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2955972"/>
              <a:ext cx="4401707" cy="418948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72B77755-E3BD-6310-327B-D78AB3048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4508" y="1258168"/>
              <a:ext cx="797500" cy="69252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29 h 55"/>
                <a:gd name="T10" fmla="*/ 42 w 627"/>
                <a:gd name="T11" fmla="*/ 27 h 55"/>
                <a:gd name="T12" fmla="*/ 42 w 627"/>
                <a:gd name="T13" fmla="*/ 25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5 w 627"/>
                <a:gd name="T23" fmla="*/ 23 h 55"/>
                <a:gd name="T24" fmla="*/ 626 w 627"/>
                <a:gd name="T25" fmla="*/ 24 h 55"/>
                <a:gd name="T26" fmla="*/ 627 w 627"/>
                <a:gd name="T27" fmla="*/ 25 h 55"/>
                <a:gd name="T28" fmla="*/ 627 w 627"/>
                <a:gd name="T29" fmla="*/ 27 h 55"/>
                <a:gd name="T30" fmla="*/ 627 w 627"/>
                <a:gd name="T31" fmla="*/ 29 h 55"/>
                <a:gd name="T32" fmla="*/ 626 w 627"/>
                <a:gd name="T33" fmla="*/ 31 h 55"/>
                <a:gd name="T34" fmla="*/ 625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7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29"/>
                  </a:lnTo>
                  <a:lnTo>
                    <a:pt x="42" y="27"/>
                  </a:lnTo>
                  <a:lnTo>
                    <a:pt x="42" y="25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5" y="23"/>
                  </a:lnTo>
                  <a:lnTo>
                    <a:pt x="626" y="24"/>
                  </a:lnTo>
                  <a:lnTo>
                    <a:pt x="627" y="25"/>
                  </a:lnTo>
                  <a:lnTo>
                    <a:pt x="627" y="27"/>
                  </a:lnTo>
                  <a:lnTo>
                    <a:pt x="627" y="29"/>
                  </a:lnTo>
                  <a:lnTo>
                    <a:pt x="626" y="31"/>
                  </a:lnTo>
                  <a:lnTo>
                    <a:pt x="625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7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F289575B-696B-DB45-9042-6E4B5796F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8192" y="1184318"/>
              <a:ext cx="606710" cy="196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프레임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102F937E-6236-D741-F6A8-2AD2EF75ED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8857" y="1600086"/>
              <a:ext cx="797500" cy="69252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30 h 55"/>
                <a:gd name="T10" fmla="*/ 40 w 627"/>
                <a:gd name="T11" fmla="*/ 28 h 55"/>
                <a:gd name="T12" fmla="*/ 42 w 627"/>
                <a:gd name="T13" fmla="*/ 27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4 w 627"/>
                <a:gd name="T23" fmla="*/ 23 h 55"/>
                <a:gd name="T24" fmla="*/ 625 w 627"/>
                <a:gd name="T25" fmla="*/ 24 h 55"/>
                <a:gd name="T26" fmla="*/ 626 w 627"/>
                <a:gd name="T27" fmla="*/ 27 h 55"/>
                <a:gd name="T28" fmla="*/ 627 w 627"/>
                <a:gd name="T29" fmla="*/ 28 h 55"/>
                <a:gd name="T30" fmla="*/ 626 w 627"/>
                <a:gd name="T31" fmla="*/ 30 h 55"/>
                <a:gd name="T32" fmla="*/ 625 w 627"/>
                <a:gd name="T33" fmla="*/ 31 h 55"/>
                <a:gd name="T34" fmla="*/ 624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8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4" y="23"/>
                  </a:lnTo>
                  <a:lnTo>
                    <a:pt x="625" y="24"/>
                  </a:lnTo>
                  <a:lnTo>
                    <a:pt x="626" y="27"/>
                  </a:lnTo>
                  <a:lnTo>
                    <a:pt x="627" y="28"/>
                  </a:lnTo>
                  <a:lnTo>
                    <a:pt x="626" y="30"/>
                  </a:lnTo>
                  <a:lnTo>
                    <a:pt x="625" y="31"/>
                  </a:lnTo>
                  <a:lnTo>
                    <a:pt x="624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8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FAFA2603-E024-73FD-D372-556CFB4DC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3944" y="1540022"/>
              <a:ext cx="139301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패널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1(</a:t>
              </a:r>
              <a:r>
                <a:rPr lang="en-US" altLang="ko-KR" sz="1600" dirty="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NORTH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9CB11B42-90EC-4489-C6AB-229630CE8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1073" y="3134996"/>
              <a:ext cx="138820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패널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2(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SOUTH</a:t>
              </a:r>
              <a:r>
                <a:rPr kumimoji="0" lang="en-US" altLang="ko-KR" sz="1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F1628D7-4829-88B5-2A39-8A655F561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44134" y="3241992"/>
              <a:ext cx="939561" cy="48472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30 h 55"/>
                <a:gd name="T10" fmla="*/ 40 w 627"/>
                <a:gd name="T11" fmla="*/ 28 h 55"/>
                <a:gd name="T12" fmla="*/ 42 w 627"/>
                <a:gd name="T13" fmla="*/ 27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4 w 627"/>
                <a:gd name="T23" fmla="*/ 23 h 55"/>
                <a:gd name="T24" fmla="*/ 625 w 627"/>
                <a:gd name="T25" fmla="*/ 24 h 55"/>
                <a:gd name="T26" fmla="*/ 626 w 627"/>
                <a:gd name="T27" fmla="*/ 27 h 55"/>
                <a:gd name="T28" fmla="*/ 627 w 627"/>
                <a:gd name="T29" fmla="*/ 28 h 55"/>
                <a:gd name="T30" fmla="*/ 626 w 627"/>
                <a:gd name="T31" fmla="*/ 30 h 55"/>
                <a:gd name="T32" fmla="*/ 625 w 627"/>
                <a:gd name="T33" fmla="*/ 31 h 55"/>
                <a:gd name="T34" fmla="*/ 624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8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4" y="23"/>
                  </a:lnTo>
                  <a:lnTo>
                    <a:pt x="625" y="24"/>
                  </a:lnTo>
                  <a:lnTo>
                    <a:pt x="626" y="27"/>
                  </a:lnTo>
                  <a:lnTo>
                    <a:pt x="627" y="28"/>
                  </a:lnTo>
                  <a:lnTo>
                    <a:pt x="626" y="30"/>
                  </a:lnTo>
                  <a:lnTo>
                    <a:pt x="625" y="31"/>
                  </a:lnTo>
                  <a:lnTo>
                    <a:pt x="624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8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603CCF93-7D33-4EEA-1DA8-B96684636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1389843"/>
              <a:ext cx="4401707" cy="41478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8270AD51-FD67-395C-A2C1-EE846FDC9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603" y="1389843"/>
              <a:ext cx="4401707" cy="414781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E8FD4F4-DB13-25D1-DD7A-63F6E4A1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037" t="16509" r="54274" b="72223"/>
            <a:stretch/>
          </p:blipFill>
          <p:spPr>
            <a:xfrm>
              <a:off x="5461678" y="1431702"/>
              <a:ext cx="755048" cy="30913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ABA75B40-67B3-B800-8174-67D453FC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220" t="42652" r="25058" b="26481"/>
            <a:stretch/>
          </p:blipFill>
          <p:spPr>
            <a:xfrm>
              <a:off x="5310787" y="1946278"/>
              <a:ext cx="2797700" cy="84689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1BF9F2C7-EA1A-F6FF-98AA-61BC2CD23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26" t="16509" r="31328" b="72223"/>
            <a:stretch/>
          </p:blipFill>
          <p:spPr>
            <a:xfrm>
              <a:off x="6953992" y="1440656"/>
              <a:ext cx="1265625" cy="30913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4CDDABE0-ACE5-6496-6B23-2E56577A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050" t="86340" r="24228" b="1108"/>
            <a:stretch/>
          </p:blipFill>
          <p:spPr>
            <a:xfrm>
              <a:off x="5360606" y="3000133"/>
              <a:ext cx="2797700" cy="344370"/>
            </a:xfrm>
            <a:prstGeom prst="rect">
              <a:avLst/>
            </a:prstGeom>
          </p:spPr>
        </p:pic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A95E5466-6C05-BB9D-CC5B-F2919F667F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8078" y="2324594"/>
              <a:ext cx="797500" cy="69252"/>
            </a:xfrm>
            <a:custGeom>
              <a:avLst/>
              <a:gdLst>
                <a:gd name="T0" fmla="*/ 623 w 627"/>
                <a:gd name="T1" fmla="*/ 32 h 55"/>
                <a:gd name="T2" fmla="*/ 46 w 627"/>
                <a:gd name="T3" fmla="*/ 32 h 55"/>
                <a:gd name="T4" fmla="*/ 44 w 627"/>
                <a:gd name="T5" fmla="*/ 32 h 55"/>
                <a:gd name="T6" fmla="*/ 43 w 627"/>
                <a:gd name="T7" fmla="*/ 31 h 55"/>
                <a:gd name="T8" fmla="*/ 42 w 627"/>
                <a:gd name="T9" fmla="*/ 30 h 55"/>
                <a:gd name="T10" fmla="*/ 40 w 627"/>
                <a:gd name="T11" fmla="*/ 28 h 55"/>
                <a:gd name="T12" fmla="*/ 42 w 627"/>
                <a:gd name="T13" fmla="*/ 27 h 55"/>
                <a:gd name="T14" fmla="*/ 43 w 627"/>
                <a:gd name="T15" fmla="*/ 24 h 55"/>
                <a:gd name="T16" fmla="*/ 44 w 627"/>
                <a:gd name="T17" fmla="*/ 23 h 55"/>
                <a:gd name="T18" fmla="*/ 46 w 627"/>
                <a:gd name="T19" fmla="*/ 23 h 55"/>
                <a:gd name="T20" fmla="*/ 623 w 627"/>
                <a:gd name="T21" fmla="*/ 23 h 55"/>
                <a:gd name="T22" fmla="*/ 624 w 627"/>
                <a:gd name="T23" fmla="*/ 23 h 55"/>
                <a:gd name="T24" fmla="*/ 625 w 627"/>
                <a:gd name="T25" fmla="*/ 24 h 55"/>
                <a:gd name="T26" fmla="*/ 626 w 627"/>
                <a:gd name="T27" fmla="*/ 27 h 55"/>
                <a:gd name="T28" fmla="*/ 627 w 627"/>
                <a:gd name="T29" fmla="*/ 28 h 55"/>
                <a:gd name="T30" fmla="*/ 626 w 627"/>
                <a:gd name="T31" fmla="*/ 30 h 55"/>
                <a:gd name="T32" fmla="*/ 625 w 627"/>
                <a:gd name="T33" fmla="*/ 31 h 55"/>
                <a:gd name="T34" fmla="*/ 624 w 627"/>
                <a:gd name="T35" fmla="*/ 32 h 55"/>
                <a:gd name="T36" fmla="*/ 623 w 627"/>
                <a:gd name="T37" fmla="*/ 32 h 55"/>
                <a:gd name="T38" fmla="*/ 623 w 627"/>
                <a:gd name="T39" fmla="*/ 32 h 55"/>
                <a:gd name="T40" fmla="*/ 55 w 627"/>
                <a:gd name="T41" fmla="*/ 55 h 55"/>
                <a:gd name="T42" fmla="*/ 0 w 627"/>
                <a:gd name="T43" fmla="*/ 28 h 55"/>
                <a:gd name="T44" fmla="*/ 55 w 627"/>
                <a:gd name="T45" fmla="*/ 0 h 55"/>
                <a:gd name="T46" fmla="*/ 55 w 627"/>
                <a:gd name="T4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55">
                  <a:moveTo>
                    <a:pt x="623" y="32"/>
                  </a:moveTo>
                  <a:lnTo>
                    <a:pt x="46" y="32"/>
                  </a:lnTo>
                  <a:lnTo>
                    <a:pt x="44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42" y="27"/>
                  </a:lnTo>
                  <a:lnTo>
                    <a:pt x="43" y="24"/>
                  </a:lnTo>
                  <a:lnTo>
                    <a:pt x="44" y="23"/>
                  </a:lnTo>
                  <a:lnTo>
                    <a:pt x="46" y="23"/>
                  </a:lnTo>
                  <a:lnTo>
                    <a:pt x="623" y="23"/>
                  </a:lnTo>
                  <a:lnTo>
                    <a:pt x="624" y="23"/>
                  </a:lnTo>
                  <a:lnTo>
                    <a:pt x="625" y="24"/>
                  </a:lnTo>
                  <a:lnTo>
                    <a:pt x="626" y="27"/>
                  </a:lnTo>
                  <a:lnTo>
                    <a:pt x="627" y="28"/>
                  </a:lnTo>
                  <a:lnTo>
                    <a:pt x="626" y="30"/>
                  </a:lnTo>
                  <a:lnTo>
                    <a:pt x="625" y="31"/>
                  </a:lnTo>
                  <a:lnTo>
                    <a:pt x="624" y="32"/>
                  </a:lnTo>
                  <a:lnTo>
                    <a:pt x="623" y="32"/>
                  </a:lnTo>
                  <a:lnTo>
                    <a:pt x="623" y="32"/>
                  </a:lnTo>
                  <a:close/>
                  <a:moveTo>
                    <a:pt x="55" y="55"/>
                  </a:moveTo>
                  <a:lnTo>
                    <a:pt x="0" y="28"/>
                  </a:lnTo>
                  <a:lnTo>
                    <a:pt x="55" y="0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00000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19416742-3FFC-7A87-DABE-07944483A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3165" y="2264530"/>
              <a:ext cx="1463162" cy="226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레이블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en-US" altLang="ko-KR" sz="1600" dirty="0">
                  <a:solidFill>
                    <a:srgbClr val="FF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CENTER</a:t>
              </a:r>
              <a:r>
                <a:rPr lang="en-US" altLang="ko-KR" sz="1600" dirty="0">
                  <a:solidFill>
                    <a:srgbClr val="000000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CBDA4A5-539A-F538-59EF-B8127404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05" y="4690166"/>
            <a:ext cx="1686160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6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977</Words>
  <Application>Microsoft Office PowerPoint</Application>
  <PresentationFormat>와이드스크린</PresentationFormat>
  <Paragraphs>99</Paragraphs>
  <Slides>13</Slides>
  <Notes>11</Notes>
  <HiddenSlides>0</HiddenSlides>
  <MMClips>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HY중고딕</vt:lpstr>
      <vt:lpstr>Myriad Pro</vt:lpstr>
      <vt:lpstr>굴림</vt:lpstr>
      <vt:lpstr>나눔고딕 ExtraBold</vt:lpstr>
      <vt:lpstr>나눔바른펜</vt:lpstr>
      <vt:lpstr>맑은 고딕</vt:lpstr>
      <vt:lpstr>Arial</vt:lpstr>
      <vt:lpstr>Consolas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강지호</dc:creator>
  <cp:lastModifiedBy>강지호</cp:lastModifiedBy>
  <cp:revision>15</cp:revision>
  <dcterms:created xsi:type="dcterms:W3CDTF">2024-08-28T07:20:12Z</dcterms:created>
  <dcterms:modified xsi:type="dcterms:W3CDTF">2024-10-30T09:59:27Z</dcterms:modified>
</cp:coreProperties>
</file>